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9"/>
  </p:notesMasterIdLst>
  <p:sldIdLst>
    <p:sldId id="274" r:id="rId2"/>
    <p:sldId id="257" r:id="rId3"/>
    <p:sldId id="258" r:id="rId4"/>
    <p:sldId id="261" r:id="rId5"/>
    <p:sldId id="259" r:id="rId6"/>
    <p:sldId id="262" r:id="rId7"/>
    <p:sldId id="263" r:id="rId8"/>
    <p:sldId id="260" r:id="rId9"/>
    <p:sldId id="264" r:id="rId10"/>
    <p:sldId id="267" r:id="rId11"/>
    <p:sldId id="268" r:id="rId12"/>
    <p:sldId id="269" r:id="rId13"/>
    <p:sldId id="270" r:id="rId14"/>
    <p:sldId id="271" r:id="rId15"/>
    <p:sldId id="272" r:id="rId16"/>
    <p:sldId id="273" r:id="rId17"/>
    <p:sldId id="265" r:id="rId1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80" d="100"/>
          <a:sy n="80" d="100"/>
        </p:scale>
        <p:origin x="754" y="6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78D22D8-1187-468E-9CD9-D2C01528D11E}" type="datetimeFigureOut">
              <a:rPr lang="ru-RU" smtClean="0"/>
              <a:t>20.05.2026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23542A7-E748-4C57-A480-23EE1700509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181659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1:notes"/>
          <p:cNvSpPr txBox="1">
            <a:spLocks noGrp="1"/>
          </p:cNvSpPr>
          <p:nvPr>
            <p:ph type="body" idx="1"/>
          </p:nvPr>
        </p:nvSpPr>
        <p:spPr>
          <a:xfrm>
            <a:off x="679768" y="4689515"/>
            <a:ext cx="5438140" cy="4442698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6" name="Google Shape;86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07950" y="739775"/>
            <a:ext cx="6581775" cy="3703638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5/20/2026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5/20/2026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5/20/2026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5/20/2026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5/20/2026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5/20/2026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5/20/2026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5/20/2026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5/20/2026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5/20/2026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5/20/2026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5/20/2026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1"/>
          <p:cNvSpPr txBox="1">
            <a:spLocks noGrp="1"/>
          </p:cNvSpPr>
          <p:nvPr>
            <p:ph type="ctrTitle"/>
          </p:nvPr>
        </p:nvSpPr>
        <p:spPr>
          <a:xfrm>
            <a:off x="0" y="619125"/>
            <a:ext cx="12191999" cy="5140230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91425" tIns="45700" rIns="91425" bIns="45700" rtlCol="0" anchor="ctr" anchorCtr="0">
            <a:noAutofit/>
          </a:bodyPr>
          <a:lstStyle/>
          <a:p>
            <a:pPr lvl="0">
              <a:lnSpc>
                <a:spcPct val="107000"/>
              </a:lnSpc>
            </a:pPr>
            <a:r>
              <a:rPr lang="ru-RU" sz="2000" dirty="0">
                <a:latin typeface="Times New Roman"/>
                <a:ea typeface="Times New Roman"/>
                <a:cs typeface="Times New Roman"/>
                <a:sym typeface="Times New Roman"/>
              </a:rPr>
              <a:t> IV Межрегиональная конференция </a:t>
            </a:r>
            <a:br>
              <a:rPr lang="ru-RU" sz="2000" dirty="0">
                <a:latin typeface="Times New Roman"/>
                <a:ea typeface="Times New Roman"/>
                <a:cs typeface="Times New Roman"/>
                <a:sym typeface="Times New Roman"/>
              </a:rPr>
            </a:br>
            <a:r>
              <a:rPr lang="ru-RU" sz="2000" dirty="0">
                <a:latin typeface="Times New Roman"/>
                <a:ea typeface="Times New Roman"/>
                <a:cs typeface="Times New Roman"/>
                <a:sym typeface="Times New Roman"/>
              </a:rPr>
              <a:t>«Развитие человеческого потенциала компаний– фактор устойчивого развития регионов»</a:t>
            </a:r>
            <a:br>
              <a:rPr lang="ru-RU" sz="2000" dirty="0">
                <a:latin typeface="Times New Roman"/>
                <a:ea typeface="Times New Roman"/>
                <a:cs typeface="Times New Roman"/>
                <a:sym typeface="Times New Roman"/>
              </a:rPr>
            </a:br>
            <a:br>
              <a:rPr lang="ru-RU" sz="2000" dirty="0">
                <a:latin typeface="Times New Roman"/>
                <a:ea typeface="Times New Roman"/>
                <a:cs typeface="Times New Roman"/>
                <a:sym typeface="Times New Roman"/>
              </a:rPr>
            </a:br>
            <a:r>
              <a:rPr lang="ru-RU" sz="20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«</a:t>
            </a:r>
            <a:r>
              <a:rPr lang="ru-RU" sz="2800" b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Развитие человеческого капитала.</a:t>
            </a:r>
            <a:br>
              <a:rPr lang="en-US" sz="2800" b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</a:br>
            <a:r>
              <a:rPr lang="en-US" sz="2800" b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800" b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Практический взгляд на то, как инвестиции в людей создают устойчивую ценность, конкурентоспособность и доверие.</a:t>
            </a:r>
            <a:r>
              <a:rPr lang="ru-RU" sz="20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»</a:t>
            </a:r>
            <a:br>
              <a:rPr lang="ru-RU" sz="20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</a:br>
            <a:br>
              <a:rPr lang="ru-RU" sz="1800" dirty="0">
                <a:latin typeface="Calibri"/>
                <a:ea typeface="Calibri"/>
                <a:cs typeface="Calibri"/>
                <a:sym typeface="Calibri"/>
              </a:rPr>
            </a:br>
            <a:r>
              <a:rPr lang="ru-RU" sz="1800" dirty="0">
                <a:latin typeface="Calibri"/>
                <a:ea typeface="Calibri"/>
                <a:cs typeface="Calibri"/>
                <a:sym typeface="Calibri"/>
              </a:rPr>
              <a:t>				</a:t>
            </a:r>
            <a:br>
              <a:rPr lang="ru-RU" sz="1800" dirty="0">
                <a:latin typeface="Calibri"/>
                <a:ea typeface="Calibri"/>
                <a:cs typeface="Calibri"/>
                <a:sym typeface="Calibri"/>
              </a:rPr>
            </a:br>
            <a:r>
              <a:rPr lang="ru-RU" sz="20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Доктор экономических наук, профессор, заместитель директора Московского областного филиала Президентской академии</a:t>
            </a:r>
            <a:br>
              <a:rPr lang="ru-RU" sz="20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</a:br>
            <a:r>
              <a:rPr lang="ru-RU" sz="2000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Киселева Наталья Николаевн</a:t>
            </a:r>
            <a:endParaRPr sz="2000" dirty="0"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  <a:sym typeface="Times New Roman"/>
            </a:endParaRPr>
          </a:p>
        </p:txBody>
      </p:sp>
      <p:sp>
        <p:nvSpPr>
          <p:cNvPr id="89" name="Google Shape;89;p1"/>
          <p:cNvSpPr txBox="1">
            <a:spLocks noGrp="1"/>
          </p:cNvSpPr>
          <p:nvPr>
            <p:ph type="subTitle" idx="1"/>
          </p:nvPr>
        </p:nvSpPr>
        <p:spPr>
          <a:xfrm>
            <a:off x="2628900" y="6183573"/>
            <a:ext cx="6934200" cy="517478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91425" tIns="45700" rIns="91425" bIns="45700" rtlCol="0" anchor="t" anchorCtr="0">
            <a:noAutofit/>
          </a:bodyPr>
          <a:lstStyle/>
          <a:p>
            <a:pPr>
              <a:spcBef>
                <a:spcPts val="0"/>
              </a:spcBef>
              <a:buClr>
                <a:schemeClr val="dk1"/>
              </a:buClr>
              <a:buSzPts val="2000"/>
            </a:pPr>
            <a:r>
              <a:rPr lang="ru-RU" sz="2000">
                <a:latin typeface="Times New Roman"/>
                <a:ea typeface="Times New Roman"/>
                <a:cs typeface="Times New Roman"/>
                <a:sym typeface="Times New Roman"/>
              </a:rPr>
              <a:t>Калининград</a:t>
            </a:r>
            <a:r>
              <a:rPr lang="ru-RU" sz="2000"/>
              <a:t> 22.05.2026</a:t>
            </a:r>
            <a:endParaRPr sz="2000"/>
          </a:p>
          <a:p>
            <a:pPr algn="l">
              <a:spcBef>
                <a:spcPts val="0"/>
              </a:spcBef>
              <a:buClr>
                <a:schemeClr val="dk1"/>
              </a:buClr>
              <a:buSzPts val="2000"/>
            </a:pPr>
            <a:endParaRPr sz="2000"/>
          </a:p>
        </p:txBody>
      </p:sp>
      <p:pic>
        <p:nvPicPr>
          <p:cNvPr id="92" name="Google Shape;92;p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838825" y="0"/>
            <a:ext cx="6353175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91" name="Google Shape;91;p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6817"/>
            <a:ext cx="3283523" cy="118483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20040" y="320040"/>
            <a:ext cx="8503920" cy="822960"/>
          </a:xfrm>
          <a:prstGeom prst="rect">
            <a:avLst/>
          </a:prstGeom>
          <a:solidFill>
            <a:srgbClr val="FFFFFF"/>
          </a:solidFill>
          <a:ln>
            <a:solidFill>
              <a:srgbClr val="D8E0E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Rectangle 2"/>
          <p:cNvSpPr/>
          <p:nvPr/>
        </p:nvSpPr>
        <p:spPr>
          <a:xfrm>
            <a:off x="320040" y="320040"/>
            <a:ext cx="128016" cy="822960"/>
          </a:xfrm>
          <a:prstGeom prst="rect">
            <a:avLst/>
          </a:prstGeom>
          <a:solidFill>
            <a:srgbClr val="34A853"/>
          </a:solidFill>
          <a:ln>
            <a:solidFill>
              <a:srgbClr val="34A853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" name="TextBox 3"/>
          <p:cNvSpPr txBox="1"/>
          <p:nvPr/>
        </p:nvSpPr>
        <p:spPr>
          <a:xfrm>
            <a:off x="530352" y="429768"/>
            <a:ext cx="6035040" cy="27432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lnSpc>
                <a:spcPct val="110000"/>
              </a:lnSpc>
            </a:pPr>
            <a:r>
              <a:rPr sz="2200" b="1" i="0">
                <a:solidFill>
                  <a:srgbClr val="122C5C"/>
                </a:solidFill>
                <a:latin typeface="Arial"/>
              </a:rPr>
              <a:t>Кейс 1. Siemens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30352" y="740664"/>
            <a:ext cx="6583680" cy="16459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lnSpc>
                <a:spcPct val="110000"/>
              </a:lnSpc>
            </a:pPr>
            <a:r>
              <a:rPr sz="1050" b="0" i="0">
                <a:solidFill>
                  <a:srgbClr val="5B6770"/>
                </a:solidFill>
                <a:latin typeface="Arial"/>
              </a:rPr>
              <a:t>Инвестиции в обучение и цифровые компетенции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7269480" y="475488"/>
            <a:ext cx="1234440" cy="320040"/>
          </a:xfrm>
          <a:prstGeom prst="roundRect">
            <a:avLst/>
          </a:prstGeom>
          <a:solidFill>
            <a:srgbClr val="34A853"/>
          </a:solidFill>
          <a:ln>
            <a:solidFill>
              <a:srgbClr val="34A853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7" name="TextBox 6"/>
          <p:cNvSpPr txBox="1"/>
          <p:nvPr/>
        </p:nvSpPr>
        <p:spPr>
          <a:xfrm>
            <a:off x="7315200" y="530352"/>
            <a:ext cx="1143000" cy="146304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ctr">
              <a:lnSpc>
                <a:spcPct val="110000"/>
              </a:lnSpc>
            </a:pPr>
            <a:r>
              <a:rPr sz="850" b="1" i="0">
                <a:solidFill>
                  <a:srgbClr val="FFFFFF"/>
                </a:solidFill>
                <a:latin typeface="Arial"/>
              </a:rPr>
              <a:t>Кейсы компаний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448056" y="1781418"/>
            <a:ext cx="2743200" cy="1554480"/>
          </a:xfrm>
          <a:prstGeom prst="roundRect">
            <a:avLst/>
          </a:prstGeom>
          <a:solidFill>
            <a:srgbClr val="FFFFFF"/>
          </a:solidFill>
          <a:ln>
            <a:solidFill>
              <a:srgbClr val="D8E0E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9" name="Rounded Rectangle 8"/>
          <p:cNvSpPr/>
          <p:nvPr/>
        </p:nvSpPr>
        <p:spPr>
          <a:xfrm>
            <a:off x="466344" y="1472184"/>
            <a:ext cx="2633472" cy="274320"/>
          </a:xfrm>
          <a:prstGeom prst="roundRect">
            <a:avLst/>
          </a:prstGeom>
          <a:solidFill>
            <a:srgbClr val="34A853"/>
          </a:solidFill>
          <a:ln>
            <a:solidFill>
              <a:srgbClr val="34A853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0" name="TextBox 9"/>
          <p:cNvSpPr txBox="1"/>
          <p:nvPr/>
        </p:nvSpPr>
        <p:spPr>
          <a:xfrm>
            <a:off x="557784" y="1527048"/>
            <a:ext cx="2450592" cy="128016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lnSpc>
                <a:spcPct val="110000"/>
              </a:lnSpc>
            </a:pPr>
            <a:r>
              <a:rPr sz="1100" b="1" i="0">
                <a:solidFill>
                  <a:srgbClr val="FFFFFF"/>
                </a:solidFill>
                <a:latin typeface="Arial"/>
              </a:rPr>
              <a:t>Суть кейса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539496" y="1819656"/>
            <a:ext cx="2697480" cy="1507720"/>
          </a:xfrm>
          <a:prstGeom prst="rect">
            <a:avLst/>
          </a:prstGeom>
          <a:noFill/>
        </p:spPr>
        <p:txBody>
          <a:bodyPr wrap="square" lIns="18288" tIns="18288" rIns="18288" bIns="18288" anchor="t">
            <a:spAutoFit/>
          </a:bodyPr>
          <a:lstStyle/>
          <a:p>
            <a:pPr algn="l">
              <a:lnSpc>
                <a:spcPct val="115000"/>
              </a:lnSpc>
            </a:pPr>
            <a:r>
              <a:rPr sz="1050" b="0" i="0" dirty="0">
                <a:solidFill>
                  <a:srgbClr val="222222"/>
                </a:solidFill>
                <a:latin typeface="Arial"/>
              </a:rPr>
              <a:t>Siemens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делает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акцент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на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непрерывном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обучении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сотрудников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 —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прежде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всего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 в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сферах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цифровизации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,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устойчивого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развития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 и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лидерства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. В 2024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году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компания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инвестировала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 €442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млн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 в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обучение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 и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развитие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персонала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, а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средний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объём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цифрового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обучения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составил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 27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часов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на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сотрудника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. 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3342132" y="1735579"/>
            <a:ext cx="3063240" cy="1554480"/>
          </a:xfrm>
          <a:prstGeom prst="roundRect">
            <a:avLst/>
          </a:prstGeom>
          <a:solidFill>
            <a:srgbClr val="FFFFFF"/>
          </a:solidFill>
          <a:ln>
            <a:solidFill>
              <a:srgbClr val="D8E0E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3" name="Rounded Rectangle 12"/>
          <p:cNvSpPr/>
          <p:nvPr/>
        </p:nvSpPr>
        <p:spPr>
          <a:xfrm>
            <a:off x="3346704" y="1472184"/>
            <a:ext cx="2953512" cy="274320"/>
          </a:xfrm>
          <a:prstGeom prst="roundRect">
            <a:avLst/>
          </a:prstGeom>
          <a:solidFill>
            <a:srgbClr val="122C5C"/>
          </a:solidFill>
          <a:ln>
            <a:solidFill>
              <a:srgbClr val="122C5C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4" name="TextBox 13"/>
          <p:cNvSpPr txBox="1"/>
          <p:nvPr/>
        </p:nvSpPr>
        <p:spPr>
          <a:xfrm>
            <a:off x="3438144" y="1527048"/>
            <a:ext cx="2770632" cy="128016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lnSpc>
                <a:spcPct val="110000"/>
              </a:lnSpc>
            </a:pPr>
            <a:r>
              <a:rPr sz="1100" b="1" i="0">
                <a:solidFill>
                  <a:srgbClr val="FFFFFF"/>
                </a:solidFill>
                <a:latin typeface="Arial"/>
              </a:rPr>
              <a:t>Что показывает кейс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3419856" y="1819656"/>
            <a:ext cx="2807208" cy="1321900"/>
          </a:xfrm>
          <a:prstGeom prst="rect">
            <a:avLst/>
          </a:prstGeom>
          <a:noFill/>
        </p:spPr>
        <p:txBody>
          <a:bodyPr wrap="square" lIns="18288" tIns="18288" rIns="18288" bIns="18288" anchor="t">
            <a:spAutoFit/>
          </a:bodyPr>
          <a:lstStyle/>
          <a:p>
            <a:pPr algn="l">
              <a:lnSpc>
                <a:spcPct val="115000"/>
              </a:lnSpc>
            </a:pPr>
            <a:r>
              <a:rPr sz="1050" b="0" i="0" dirty="0" err="1">
                <a:solidFill>
                  <a:srgbClr val="222222"/>
                </a:solidFill>
                <a:latin typeface="Arial"/>
              </a:rPr>
              <a:t>Кейс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показывает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,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что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развитие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человеческого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капитала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 —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это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инструмент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адаптации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 к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технологическим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изменениям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.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Компания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не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просто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обучает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людей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, а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повышает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их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устойчивую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занятость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 и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способность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работать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 в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условиях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цифровой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трансформации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.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384048" y="3520855"/>
            <a:ext cx="5943600" cy="1206177"/>
          </a:xfrm>
          <a:prstGeom prst="roundRect">
            <a:avLst/>
          </a:prstGeom>
          <a:solidFill>
            <a:srgbClr val="FFFFFF"/>
          </a:solidFill>
          <a:ln>
            <a:solidFill>
              <a:srgbClr val="D8E0E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7" name="Rounded Rectangle 16"/>
          <p:cNvSpPr/>
          <p:nvPr/>
        </p:nvSpPr>
        <p:spPr>
          <a:xfrm>
            <a:off x="438912" y="3522985"/>
            <a:ext cx="5833872" cy="274320"/>
          </a:xfrm>
          <a:prstGeom prst="roundRect">
            <a:avLst/>
          </a:prstGeom>
          <a:solidFill>
            <a:srgbClr val="34A853"/>
          </a:solidFill>
          <a:ln>
            <a:solidFill>
              <a:srgbClr val="34A853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8" name="TextBox 17"/>
          <p:cNvSpPr txBox="1"/>
          <p:nvPr/>
        </p:nvSpPr>
        <p:spPr>
          <a:xfrm>
            <a:off x="612648" y="3592602"/>
            <a:ext cx="5650992" cy="186205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lnSpc>
                <a:spcPct val="110000"/>
              </a:lnSpc>
            </a:pPr>
            <a:r>
              <a:rPr lang="ru-RU" sz="1100" b="1" i="0" dirty="0">
                <a:solidFill>
                  <a:srgbClr val="FFFFFF"/>
                </a:solidFill>
                <a:latin typeface="Arial"/>
              </a:rPr>
              <a:t>Вывод</a:t>
            </a:r>
            <a:endParaRPr sz="1100" b="1" i="0" dirty="0">
              <a:solidFill>
                <a:srgbClr val="FFFFFF"/>
              </a:solidFill>
              <a:latin typeface="Arial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57784" y="3870431"/>
            <a:ext cx="5687568" cy="941832"/>
          </a:xfrm>
          <a:prstGeom prst="rect">
            <a:avLst/>
          </a:prstGeom>
          <a:noFill/>
        </p:spPr>
        <p:txBody>
          <a:bodyPr wrap="square" lIns="18288" tIns="18288" rIns="18288" bIns="18288" anchor="t">
            <a:spAutoFit/>
          </a:bodyPr>
          <a:lstStyle/>
          <a:p>
            <a:pPr algn="l">
              <a:lnSpc>
                <a:spcPct val="115000"/>
              </a:lnSpc>
            </a:pPr>
            <a:r>
              <a:rPr sz="1050" b="0" i="0" dirty="0">
                <a:solidFill>
                  <a:srgbClr val="222222"/>
                </a:solidFill>
                <a:latin typeface="Arial"/>
              </a:rPr>
              <a:t>Siemens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демонстрирует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,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что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инвестиции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 в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компетенции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сотрудников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позволяют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сохранять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конкурентоспособность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бизнеса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 и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одновременно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повышать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устойчивость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персонала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 к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изменениям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рынка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труда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.</a:t>
            </a:r>
          </a:p>
        </p:txBody>
      </p:sp>
      <p:sp>
        <p:nvSpPr>
          <p:cNvPr id="20" name="Rounded Rectangle 19"/>
          <p:cNvSpPr/>
          <p:nvPr/>
        </p:nvSpPr>
        <p:spPr>
          <a:xfrm>
            <a:off x="6519672" y="1482735"/>
            <a:ext cx="2011680" cy="3246120"/>
          </a:xfrm>
          <a:prstGeom prst="roundRect">
            <a:avLst/>
          </a:prstGeom>
          <a:solidFill>
            <a:srgbClr val="EAF1F8"/>
          </a:solidFill>
          <a:ln>
            <a:solidFill>
              <a:srgbClr val="D8E0E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1" name="TextBox 20"/>
          <p:cNvSpPr txBox="1"/>
          <p:nvPr/>
        </p:nvSpPr>
        <p:spPr>
          <a:xfrm>
            <a:off x="6693408" y="1545336"/>
            <a:ext cx="1645920" cy="18288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lnSpc>
                <a:spcPct val="110000"/>
              </a:lnSpc>
            </a:pPr>
            <a:r>
              <a:rPr sz="1100" b="1" i="0">
                <a:solidFill>
                  <a:srgbClr val="122C5C"/>
                </a:solidFill>
                <a:latin typeface="Arial"/>
              </a:rPr>
              <a:t>Ключевые факты</a:t>
            </a:r>
          </a:p>
        </p:txBody>
      </p:sp>
      <p:sp>
        <p:nvSpPr>
          <p:cNvPr id="22" name="Rounded Rectangle 21"/>
          <p:cNvSpPr/>
          <p:nvPr/>
        </p:nvSpPr>
        <p:spPr>
          <a:xfrm>
            <a:off x="6693408" y="1828800"/>
            <a:ext cx="1792224" cy="749808"/>
          </a:xfrm>
          <a:prstGeom prst="roundRect">
            <a:avLst/>
          </a:prstGeom>
          <a:solidFill>
            <a:srgbClr val="FFFFFF"/>
          </a:solidFill>
          <a:ln>
            <a:solidFill>
              <a:srgbClr val="34A853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3" name="TextBox 22"/>
          <p:cNvSpPr txBox="1"/>
          <p:nvPr/>
        </p:nvSpPr>
        <p:spPr>
          <a:xfrm>
            <a:off x="6784848" y="1938528"/>
            <a:ext cx="1554480" cy="219456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lnSpc>
                <a:spcPct val="110000"/>
              </a:lnSpc>
            </a:pPr>
            <a:r>
              <a:rPr sz="1500" b="1" i="0">
                <a:solidFill>
                  <a:srgbClr val="34A853"/>
                </a:solidFill>
                <a:latin typeface="Arial"/>
              </a:rPr>
              <a:t>€442 млн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6784848" y="2212848"/>
            <a:ext cx="1554480" cy="22860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lnSpc>
                <a:spcPct val="110000"/>
              </a:lnSpc>
            </a:pPr>
            <a:r>
              <a:rPr sz="880" b="0" i="0">
                <a:solidFill>
                  <a:srgbClr val="5B6770"/>
                </a:solidFill>
                <a:latin typeface="Arial"/>
              </a:rPr>
              <a:t>инвестиции в обучение и развитие в 2024</a:t>
            </a:r>
          </a:p>
        </p:txBody>
      </p:sp>
      <p:sp>
        <p:nvSpPr>
          <p:cNvPr id="25" name="Rounded Rectangle 24"/>
          <p:cNvSpPr/>
          <p:nvPr/>
        </p:nvSpPr>
        <p:spPr>
          <a:xfrm>
            <a:off x="6693408" y="2670048"/>
            <a:ext cx="1792224" cy="749808"/>
          </a:xfrm>
          <a:prstGeom prst="roundRect">
            <a:avLst/>
          </a:prstGeom>
          <a:solidFill>
            <a:srgbClr val="FFFFFF"/>
          </a:solidFill>
          <a:ln>
            <a:solidFill>
              <a:srgbClr val="34A853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6" name="TextBox 25"/>
          <p:cNvSpPr txBox="1"/>
          <p:nvPr/>
        </p:nvSpPr>
        <p:spPr>
          <a:xfrm>
            <a:off x="6784848" y="2779776"/>
            <a:ext cx="1554480" cy="219456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lnSpc>
                <a:spcPct val="110000"/>
              </a:lnSpc>
            </a:pPr>
            <a:r>
              <a:rPr sz="1500" b="1" i="0">
                <a:solidFill>
                  <a:srgbClr val="34A853"/>
                </a:solidFill>
                <a:latin typeface="Arial"/>
              </a:rPr>
              <a:t>27 часов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6784848" y="3054096"/>
            <a:ext cx="1554480" cy="22860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lnSpc>
                <a:spcPct val="110000"/>
              </a:lnSpc>
            </a:pPr>
            <a:r>
              <a:rPr sz="880" b="0" i="0">
                <a:solidFill>
                  <a:srgbClr val="5B6770"/>
                </a:solidFill>
                <a:latin typeface="Arial"/>
              </a:rPr>
              <a:t>цифрового обучения в среднем на человека</a:t>
            </a:r>
          </a:p>
        </p:txBody>
      </p:sp>
      <p:sp>
        <p:nvSpPr>
          <p:cNvPr id="28" name="Rounded Rectangle 27"/>
          <p:cNvSpPr/>
          <p:nvPr/>
        </p:nvSpPr>
        <p:spPr>
          <a:xfrm>
            <a:off x="6693408" y="3511296"/>
            <a:ext cx="1792224" cy="749808"/>
          </a:xfrm>
          <a:prstGeom prst="roundRect">
            <a:avLst/>
          </a:prstGeom>
          <a:solidFill>
            <a:srgbClr val="FFFFFF"/>
          </a:solidFill>
          <a:ln>
            <a:solidFill>
              <a:srgbClr val="34A853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9" name="TextBox 28"/>
          <p:cNvSpPr txBox="1"/>
          <p:nvPr/>
        </p:nvSpPr>
        <p:spPr>
          <a:xfrm>
            <a:off x="6784848" y="3621024"/>
            <a:ext cx="1554480" cy="219456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lnSpc>
                <a:spcPct val="110000"/>
              </a:lnSpc>
            </a:pPr>
            <a:r>
              <a:rPr sz="1500" b="1" i="0">
                <a:solidFill>
                  <a:srgbClr val="34A853"/>
                </a:solidFill>
                <a:latin typeface="Arial"/>
              </a:rPr>
              <a:t>Досрочно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6784848" y="3895344"/>
            <a:ext cx="1554480" cy="22860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lnSpc>
                <a:spcPct val="110000"/>
              </a:lnSpc>
            </a:pPr>
            <a:r>
              <a:rPr sz="880" b="0" i="0" dirty="0" err="1">
                <a:solidFill>
                  <a:srgbClr val="5B6770"/>
                </a:solidFill>
                <a:latin typeface="Arial"/>
              </a:rPr>
              <a:t>достигнута</a:t>
            </a:r>
            <a:r>
              <a:rPr sz="880" b="0" i="0" dirty="0">
                <a:solidFill>
                  <a:srgbClr val="5B6770"/>
                </a:solidFill>
                <a:latin typeface="Arial"/>
              </a:rPr>
              <a:t> </a:t>
            </a:r>
            <a:r>
              <a:rPr sz="880" b="0" i="0" dirty="0" err="1">
                <a:solidFill>
                  <a:srgbClr val="5B6770"/>
                </a:solidFill>
                <a:latin typeface="Arial"/>
              </a:rPr>
              <a:t>цель</a:t>
            </a:r>
            <a:r>
              <a:rPr sz="880" b="0" i="0" dirty="0">
                <a:solidFill>
                  <a:srgbClr val="5B6770"/>
                </a:solidFill>
                <a:latin typeface="Arial"/>
              </a:rPr>
              <a:t> </a:t>
            </a:r>
            <a:r>
              <a:rPr sz="880" b="0" i="0" dirty="0" err="1">
                <a:solidFill>
                  <a:srgbClr val="5B6770"/>
                </a:solidFill>
                <a:latin typeface="Arial"/>
              </a:rPr>
              <a:t>по</a:t>
            </a:r>
            <a:r>
              <a:rPr sz="880" b="0" i="0" dirty="0">
                <a:solidFill>
                  <a:srgbClr val="5B6770"/>
                </a:solidFill>
                <a:latin typeface="Arial"/>
              </a:rPr>
              <a:t> </a:t>
            </a:r>
            <a:r>
              <a:rPr sz="880" b="0" i="0" dirty="0" err="1">
                <a:solidFill>
                  <a:srgbClr val="5B6770"/>
                </a:solidFill>
                <a:latin typeface="Arial"/>
              </a:rPr>
              <a:t>обучению</a:t>
            </a:r>
            <a:r>
              <a:rPr sz="880" b="0" i="0" dirty="0">
                <a:solidFill>
                  <a:srgbClr val="5B6770"/>
                </a:solidFill>
                <a:latin typeface="Arial"/>
              </a:rPr>
              <a:t> к 2025 </a:t>
            </a:r>
            <a:r>
              <a:rPr sz="880" b="0" i="0" dirty="0" err="1">
                <a:solidFill>
                  <a:srgbClr val="5B6770"/>
                </a:solidFill>
                <a:latin typeface="Arial"/>
              </a:rPr>
              <a:t>году</a:t>
            </a:r>
            <a:endParaRPr sz="880" b="0" i="0" dirty="0">
              <a:solidFill>
                <a:srgbClr val="5B6770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66390086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20040" y="320040"/>
            <a:ext cx="8503920" cy="822960"/>
          </a:xfrm>
          <a:prstGeom prst="rect">
            <a:avLst/>
          </a:prstGeom>
          <a:solidFill>
            <a:srgbClr val="FFFFFF"/>
          </a:solidFill>
          <a:ln>
            <a:solidFill>
              <a:srgbClr val="D8E0E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Rectangle 2"/>
          <p:cNvSpPr/>
          <p:nvPr/>
        </p:nvSpPr>
        <p:spPr>
          <a:xfrm>
            <a:off x="320040" y="320040"/>
            <a:ext cx="128016" cy="822960"/>
          </a:xfrm>
          <a:prstGeom prst="rect">
            <a:avLst/>
          </a:prstGeom>
          <a:solidFill>
            <a:srgbClr val="137B77"/>
          </a:solidFill>
          <a:ln>
            <a:solidFill>
              <a:srgbClr val="137B77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" name="TextBox 3"/>
          <p:cNvSpPr txBox="1"/>
          <p:nvPr/>
        </p:nvSpPr>
        <p:spPr>
          <a:xfrm>
            <a:off x="530352" y="429768"/>
            <a:ext cx="6035040" cy="27432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lnSpc>
                <a:spcPct val="110000"/>
              </a:lnSpc>
            </a:pPr>
            <a:r>
              <a:rPr sz="2200" b="1" i="0">
                <a:solidFill>
                  <a:srgbClr val="122C5C"/>
                </a:solidFill>
                <a:latin typeface="Arial"/>
              </a:rPr>
              <a:t>Кейс 2. Microsoft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30352" y="740664"/>
            <a:ext cx="6583680" cy="16459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lnSpc>
                <a:spcPct val="110000"/>
              </a:lnSpc>
            </a:pPr>
            <a:r>
              <a:rPr sz="1050" b="0" i="0">
                <a:solidFill>
                  <a:srgbClr val="5B6770"/>
                </a:solidFill>
                <a:latin typeface="Arial"/>
              </a:rPr>
              <a:t>Инклюзия, культура и развитие сотрудников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7269480" y="475488"/>
            <a:ext cx="1234440" cy="320040"/>
          </a:xfrm>
          <a:prstGeom prst="roundRect">
            <a:avLst/>
          </a:prstGeom>
          <a:solidFill>
            <a:srgbClr val="137B77"/>
          </a:solidFill>
          <a:ln>
            <a:solidFill>
              <a:srgbClr val="137B77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7" name="TextBox 6"/>
          <p:cNvSpPr txBox="1"/>
          <p:nvPr/>
        </p:nvSpPr>
        <p:spPr>
          <a:xfrm>
            <a:off x="7315200" y="530352"/>
            <a:ext cx="1143000" cy="146304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ctr">
              <a:lnSpc>
                <a:spcPct val="110000"/>
              </a:lnSpc>
            </a:pPr>
            <a:r>
              <a:rPr sz="850" b="1" i="0">
                <a:solidFill>
                  <a:srgbClr val="FFFFFF"/>
                </a:solidFill>
                <a:latin typeface="Arial"/>
              </a:rPr>
              <a:t>Кейсы компаний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411480" y="1417320"/>
            <a:ext cx="2743200" cy="2564892"/>
          </a:xfrm>
          <a:prstGeom prst="roundRect">
            <a:avLst/>
          </a:prstGeom>
          <a:solidFill>
            <a:srgbClr val="FFFFFF"/>
          </a:solidFill>
          <a:ln>
            <a:solidFill>
              <a:srgbClr val="D8E0E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9" name="Rounded Rectangle 8"/>
          <p:cNvSpPr/>
          <p:nvPr/>
        </p:nvSpPr>
        <p:spPr>
          <a:xfrm>
            <a:off x="466344" y="1472184"/>
            <a:ext cx="2633472" cy="274320"/>
          </a:xfrm>
          <a:prstGeom prst="roundRect">
            <a:avLst/>
          </a:prstGeom>
          <a:solidFill>
            <a:srgbClr val="137B77"/>
          </a:solidFill>
          <a:ln>
            <a:solidFill>
              <a:srgbClr val="137B77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0" name="TextBox 9"/>
          <p:cNvSpPr txBox="1"/>
          <p:nvPr/>
        </p:nvSpPr>
        <p:spPr>
          <a:xfrm>
            <a:off x="557784" y="1527048"/>
            <a:ext cx="2450592" cy="128016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lnSpc>
                <a:spcPct val="110000"/>
              </a:lnSpc>
            </a:pPr>
            <a:r>
              <a:rPr sz="1100" b="1" i="0">
                <a:solidFill>
                  <a:srgbClr val="FFFFFF"/>
                </a:solidFill>
                <a:latin typeface="Arial"/>
              </a:rPr>
              <a:t>Суть кейса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539496" y="1819656"/>
            <a:ext cx="2487168" cy="1078992"/>
          </a:xfrm>
          <a:prstGeom prst="rect">
            <a:avLst/>
          </a:prstGeom>
          <a:noFill/>
        </p:spPr>
        <p:txBody>
          <a:bodyPr wrap="square" lIns="18288" tIns="18288" rIns="18288" bIns="18288" anchor="t">
            <a:spAutoFit/>
          </a:bodyPr>
          <a:lstStyle/>
          <a:p>
            <a:pPr algn="l">
              <a:lnSpc>
                <a:spcPct val="115000"/>
              </a:lnSpc>
            </a:pPr>
            <a:r>
              <a:rPr sz="1050" b="0" i="0" dirty="0">
                <a:solidFill>
                  <a:srgbClr val="222222"/>
                </a:solidFill>
                <a:latin typeface="Arial"/>
              </a:rPr>
              <a:t>Microsoft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связывает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развитие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человеческого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капитала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 с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корпоративной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культурой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,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расширением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возможностей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сотрудников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 и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инклюзивной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средой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. В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отчётах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компании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подчёркивается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,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что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 diversity &amp; inclusion —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не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отдельная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 HR‑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инициатива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, а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часть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миссии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компании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: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помогать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каждому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человеку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 и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каждой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организации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достигать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большего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.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3291840" y="1417320"/>
            <a:ext cx="3008376" cy="2630978"/>
          </a:xfrm>
          <a:prstGeom prst="roundRect">
            <a:avLst/>
          </a:prstGeom>
          <a:solidFill>
            <a:srgbClr val="FFFFFF"/>
          </a:solidFill>
          <a:ln>
            <a:solidFill>
              <a:srgbClr val="D8E0E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3" name="Rounded Rectangle 12"/>
          <p:cNvSpPr/>
          <p:nvPr/>
        </p:nvSpPr>
        <p:spPr>
          <a:xfrm>
            <a:off x="3346704" y="1472184"/>
            <a:ext cx="2953512" cy="274320"/>
          </a:xfrm>
          <a:prstGeom prst="roundRect">
            <a:avLst/>
          </a:prstGeom>
          <a:solidFill>
            <a:srgbClr val="122C5C"/>
          </a:solidFill>
          <a:ln>
            <a:solidFill>
              <a:srgbClr val="122C5C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4" name="TextBox 13"/>
          <p:cNvSpPr txBox="1"/>
          <p:nvPr/>
        </p:nvSpPr>
        <p:spPr>
          <a:xfrm>
            <a:off x="3438144" y="1527048"/>
            <a:ext cx="2770632" cy="128016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lnSpc>
                <a:spcPct val="110000"/>
              </a:lnSpc>
            </a:pPr>
            <a:r>
              <a:rPr sz="1100" b="1" i="0">
                <a:solidFill>
                  <a:srgbClr val="FFFFFF"/>
                </a:solidFill>
                <a:latin typeface="Arial"/>
              </a:rPr>
              <a:t>Что показывает кейс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3419856" y="1819656"/>
            <a:ext cx="2807208" cy="1078992"/>
          </a:xfrm>
          <a:prstGeom prst="rect">
            <a:avLst/>
          </a:prstGeom>
          <a:noFill/>
        </p:spPr>
        <p:txBody>
          <a:bodyPr wrap="square" lIns="18288" tIns="18288" rIns="18288" bIns="18288" anchor="t">
            <a:spAutoFit/>
          </a:bodyPr>
          <a:lstStyle/>
          <a:p>
            <a:pPr algn="l">
              <a:lnSpc>
                <a:spcPct val="115000"/>
              </a:lnSpc>
            </a:pPr>
            <a:r>
              <a:rPr sz="1050" b="0" i="0" dirty="0" err="1">
                <a:solidFill>
                  <a:srgbClr val="222222"/>
                </a:solidFill>
                <a:latin typeface="Arial"/>
              </a:rPr>
              <a:t>Кейс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показывает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,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что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человеческий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капитал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развивается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не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только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через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обучение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,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но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 и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через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культуру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доверия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,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равных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возможностей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 и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вовлечённости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.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Для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глобальной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технологической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компании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это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особенно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важно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,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потому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что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инновации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зависят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от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разнообразия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опыта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,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взглядов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 и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профессиональных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подходов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.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415636" y="4421124"/>
            <a:ext cx="5921156" cy="1059457"/>
          </a:xfrm>
          <a:prstGeom prst="roundRect">
            <a:avLst/>
          </a:prstGeom>
          <a:solidFill>
            <a:srgbClr val="FFFFFF"/>
          </a:solidFill>
          <a:ln>
            <a:solidFill>
              <a:srgbClr val="D8E0E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7" name="Rounded Rectangle 16"/>
          <p:cNvSpPr/>
          <p:nvPr/>
        </p:nvSpPr>
        <p:spPr>
          <a:xfrm>
            <a:off x="502920" y="4398264"/>
            <a:ext cx="5833872" cy="274320"/>
          </a:xfrm>
          <a:prstGeom prst="roundRect">
            <a:avLst/>
          </a:prstGeom>
          <a:solidFill>
            <a:srgbClr val="34A853"/>
          </a:solidFill>
          <a:ln>
            <a:solidFill>
              <a:srgbClr val="34A853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8" name="TextBox 17"/>
          <p:cNvSpPr txBox="1"/>
          <p:nvPr/>
        </p:nvSpPr>
        <p:spPr>
          <a:xfrm>
            <a:off x="557784" y="3218688"/>
            <a:ext cx="5650992" cy="186205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lnSpc>
                <a:spcPct val="110000"/>
              </a:lnSpc>
            </a:pPr>
            <a:r>
              <a:rPr lang="ru-RU" sz="1100" b="1" i="0" dirty="0">
                <a:solidFill>
                  <a:srgbClr val="FFFFFF"/>
                </a:solidFill>
                <a:latin typeface="Arial"/>
              </a:rPr>
              <a:t>Вывод</a:t>
            </a:r>
            <a:endParaRPr sz="1100" b="1" i="0" dirty="0">
              <a:solidFill>
                <a:srgbClr val="FFFFFF"/>
              </a:solidFill>
              <a:latin typeface="Arial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57784" y="4889130"/>
            <a:ext cx="5687568" cy="941832"/>
          </a:xfrm>
          <a:prstGeom prst="rect">
            <a:avLst/>
          </a:prstGeom>
          <a:noFill/>
        </p:spPr>
        <p:txBody>
          <a:bodyPr wrap="square" lIns="18288" tIns="18288" rIns="18288" bIns="18288" anchor="t">
            <a:spAutoFit/>
          </a:bodyPr>
          <a:lstStyle/>
          <a:p>
            <a:pPr algn="l">
              <a:lnSpc>
                <a:spcPct val="115000"/>
              </a:lnSpc>
            </a:pPr>
            <a:r>
              <a:rPr sz="1050" b="0" i="0" dirty="0" err="1">
                <a:solidFill>
                  <a:srgbClr val="222222"/>
                </a:solidFill>
                <a:latin typeface="Arial"/>
              </a:rPr>
              <a:t>Кейс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 Microsoft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показывает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,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что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инклюзивная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корпоративная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культура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способствует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раскрытию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потенциала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сотрудников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 и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поддерживает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инновационное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развитие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компании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.</a:t>
            </a:r>
          </a:p>
        </p:txBody>
      </p:sp>
      <p:sp>
        <p:nvSpPr>
          <p:cNvPr id="20" name="Rounded Rectangle 19"/>
          <p:cNvSpPr/>
          <p:nvPr/>
        </p:nvSpPr>
        <p:spPr>
          <a:xfrm>
            <a:off x="6583680" y="1417320"/>
            <a:ext cx="2011680" cy="3246120"/>
          </a:xfrm>
          <a:prstGeom prst="roundRect">
            <a:avLst/>
          </a:prstGeom>
          <a:solidFill>
            <a:srgbClr val="EAF1F8"/>
          </a:solidFill>
          <a:ln>
            <a:solidFill>
              <a:srgbClr val="D8E0E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1" name="TextBox 20"/>
          <p:cNvSpPr txBox="1"/>
          <p:nvPr/>
        </p:nvSpPr>
        <p:spPr>
          <a:xfrm>
            <a:off x="6693408" y="1545336"/>
            <a:ext cx="1645920" cy="18288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lnSpc>
                <a:spcPct val="110000"/>
              </a:lnSpc>
            </a:pPr>
            <a:r>
              <a:rPr sz="1100" b="1" i="0">
                <a:solidFill>
                  <a:srgbClr val="122C5C"/>
                </a:solidFill>
                <a:latin typeface="Arial"/>
              </a:rPr>
              <a:t>Ключевые факты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6711696" y="1920240"/>
            <a:ext cx="1737360" cy="2194560"/>
          </a:xfrm>
          <a:prstGeom prst="rect">
            <a:avLst/>
          </a:prstGeom>
          <a:noFill/>
        </p:spPr>
        <p:txBody>
          <a:bodyPr wrap="square" lIns="18288" tIns="18288" rIns="18288" bIns="18288" anchor="t">
            <a:spAutoFit/>
          </a:bodyPr>
          <a:lstStyle/>
          <a:p>
            <a:pPr algn="l">
              <a:lnSpc>
                <a:spcPct val="115000"/>
              </a:lnSpc>
            </a:pPr>
            <a:r>
              <a:rPr sz="1050" b="0" i="0">
                <a:solidFill>
                  <a:srgbClr val="222222"/>
                </a:solidFill>
                <a:latin typeface="Arial"/>
              </a:rPr>
              <a:t>Кейс носит качественный характер: акцент сделан на культуре, стратегическом подходе и роли человеческого капитала в устойчивом развитии.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85800" y="4457078"/>
            <a:ext cx="5650992" cy="186205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lnSpc>
                <a:spcPct val="110000"/>
              </a:lnSpc>
            </a:pPr>
            <a:r>
              <a:rPr lang="ru-RU" sz="1100" b="1" i="0" dirty="0">
                <a:solidFill>
                  <a:srgbClr val="FFFFFF"/>
                </a:solidFill>
                <a:latin typeface="Arial"/>
              </a:rPr>
              <a:t>Вывод</a:t>
            </a:r>
            <a:endParaRPr sz="1100" b="1" i="0" dirty="0">
              <a:solidFill>
                <a:srgbClr val="FFFFFF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67382654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20040" y="320040"/>
            <a:ext cx="8503920" cy="822960"/>
          </a:xfrm>
          <a:prstGeom prst="rect">
            <a:avLst/>
          </a:prstGeom>
          <a:solidFill>
            <a:srgbClr val="FFFFFF"/>
          </a:solidFill>
          <a:ln>
            <a:solidFill>
              <a:srgbClr val="D8E0E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Rectangle 2"/>
          <p:cNvSpPr/>
          <p:nvPr/>
        </p:nvSpPr>
        <p:spPr>
          <a:xfrm>
            <a:off x="320040" y="320040"/>
            <a:ext cx="128016" cy="822960"/>
          </a:xfrm>
          <a:prstGeom prst="rect">
            <a:avLst/>
          </a:prstGeom>
          <a:solidFill>
            <a:srgbClr val="E97D31"/>
          </a:solidFill>
          <a:ln>
            <a:solidFill>
              <a:srgbClr val="E97D3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" name="TextBox 3"/>
          <p:cNvSpPr txBox="1"/>
          <p:nvPr/>
        </p:nvSpPr>
        <p:spPr>
          <a:xfrm>
            <a:off x="530352" y="429768"/>
            <a:ext cx="6035040" cy="27432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lnSpc>
                <a:spcPct val="110000"/>
              </a:lnSpc>
            </a:pPr>
            <a:r>
              <a:rPr sz="2200" b="1" i="0">
                <a:solidFill>
                  <a:srgbClr val="122C5C"/>
                </a:solidFill>
                <a:latin typeface="Arial"/>
              </a:rPr>
              <a:t>Кейс 3. РЖД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30352" y="740664"/>
            <a:ext cx="6583680" cy="16459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lnSpc>
                <a:spcPct val="110000"/>
              </a:lnSpc>
            </a:pPr>
            <a:r>
              <a:rPr sz="1050" b="0" i="0">
                <a:solidFill>
                  <a:srgbClr val="5B6770"/>
                </a:solidFill>
                <a:latin typeface="Arial"/>
              </a:rPr>
              <a:t>Комплексная программа развития человеческого капитала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7269480" y="475488"/>
            <a:ext cx="1234440" cy="320040"/>
          </a:xfrm>
          <a:prstGeom prst="roundRect">
            <a:avLst/>
          </a:prstGeom>
          <a:solidFill>
            <a:srgbClr val="E97D31"/>
          </a:solidFill>
          <a:ln>
            <a:solidFill>
              <a:srgbClr val="E97D3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7" name="TextBox 6"/>
          <p:cNvSpPr txBox="1"/>
          <p:nvPr/>
        </p:nvSpPr>
        <p:spPr>
          <a:xfrm>
            <a:off x="7315200" y="530352"/>
            <a:ext cx="1143000" cy="146304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ctr">
              <a:lnSpc>
                <a:spcPct val="110000"/>
              </a:lnSpc>
            </a:pPr>
            <a:r>
              <a:rPr sz="850" b="1" i="0">
                <a:solidFill>
                  <a:srgbClr val="FFFFFF"/>
                </a:solidFill>
                <a:latin typeface="Arial"/>
              </a:rPr>
              <a:t>Кейсы компаний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411480" y="1417319"/>
            <a:ext cx="2743200" cy="2335253"/>
          </a:xfrm>
          <a:prstGeom prst="roundRect">
            <a:avLst/>
          </a:prstGeom>
          <a:solidFill>
            <a:srgbClr val="FFFFFF"/>
          </a:solidFill>
          <a:ln>
            <a:solidFill>
              <a:srgbClr val="D8E0E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9" name="Rounded Rectangle 8"/>
          <p:cNvSpPr/>
          <p:nvPr/>
        </p:nvSpPr>
        <p:spPr>
          <a:xfrm>
            <a:off x="466344" y="1472184"/>
            <a:ext cx="2633472" cy="274320"/>
          </a:xfrm>
          <a:prstGeom prst="roundRect">
            <a:avLst/>
          </a:prstGeom>
          <a:solidFill>
            <a:srgbClr val="E97D31"/>
          </a:solidFill>
          <a:ln>
            <a:solidFill>
              <a:srgbClr val="E97D3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0" name="TextBox 9"/>
          <p:cNvSpPr txBox="1"/>
          <p:nvPr/>
        </p:nvSpPr>
        <p:spPr>
          <a:xfrm>
            <a:off x="557784" y="1527048"/>
            <a:ext cx="2450592" cy="128016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lnSpc>
                <a:spcPct val="110000"/>
              </a:lnSpc>
            </a:pPr>
            <a:r>
              <a:rPr sz="1100" b="1" i="0">
                <a:solidFill>
                  <a:srgbClr val="FFFFFF"/>
                </a:solidFill>
                <a:latin typeface="Arial"/>
              </a:rPr>
              <a:t>Суть кейса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539496" y="1819656"/>
            <a:ext cx="2487168" cy="1078992"/>
          </a:xfrm>
          <a:prstGeom prst="rect">
            <a:avLst/>
          </a:prstGeom>
          <a:noFill/>
        </p:spPr>
        <p:txBody>
          <a:bodyPr wrap="square" lIns="18288" tIns="18288" rIns="18288" bIns="18288" anchor="t">
            <a:spAutoFit/>
          </a:bodyPr>
          <a:lstStyle/>
          <a:p>
            <a:pPr algn="l">
              <a:lnSpc>
                <a:spcPct val="115000"/>
              </a:lnSpc>
            </a:pPr>
            <a:r>
              <a:rPr sz="1050" b="0" i="0" dirty="0">
                <a:solidFill>
                  <a:srgbClr val="222222"/>
                </a:solidFill>
                <a:latin typeface="Arial"/>
              </a:rPr>
              <a:t>В ОАО «РЖД»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действует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Программа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развития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человеческого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капитала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,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нацеленная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на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обеспечение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компании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квалифицированным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 и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мотивированным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персоналом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.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Программа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охватывает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весь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жизненный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цикл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сотрудника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: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привлечение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,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развитие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,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вовлечение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,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удержание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,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безопасность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 и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преемственность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кадров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.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3398243" y="2129928"/>
            <a:ext cx="3063240" cy="1554480"/>
          </a:xfrm>
          <a:prstGeom prst="roundRect">
            <a:avLst/>
          </a:prstGeom>
          <a:solidFill>
            <a:srgbClr val="FFFFFF"/>
          </a:solidFill>
          <a:ln>
            <a:solidFill>
              <a:srgbClr val="D8E0E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3" name="Rounded Rectangle 12"/>
          <p:cNvSpPr/>
          <p:nvPr/>
        </p:nvSpPr>
        <p:spPr>
          <a:xfrm>
            <a:off x="3346704" y="1472184"/>
            <a:ext cx="2953512" cy="274320"/>
          </a:xfrm>
          <a:prstGeom prst="roundRect">
            <a:avLst/>
          </a:prstGeom>
          <a:solidFill>
            <a:srgbClr val="122C5C"/>
          </a:solidFill>
          <a:ln>
            <a:solidFill>
              <a:srgbClr val="122C5C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4" name="TextBox 13"/>
          <p:cNvSpPr txBox="1"/>
          <p:nvPr/>
        </p:nvSpPr>
        <p:spPr>
          <a:xfrm>
            <a:off x="3438144" y="1527048"/>
            <a:ext cx="2770632" cy="128016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lnSpc>
                <a:spcPct val="110000"/>
              </a:lnSpc>
            </a:pPr>
            <a:r>
              <a:rPr sz="1100" b="1" i="0">
                <a:solidFill>
                  <a:srgbClr val="FFFFFF"/>
                </a:solidFill>
                <a:latin typeface="Arial"/>
              </a:rPr>
              <a:t>Что показывает кейс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3419856" y="1819656"/>
            <a:ext cx="2807208" cy="1078992"/>
          </a:xfrm>
          <a:prstGeom prst="rect">
            <a:avLst/>
          </a:prstGeom>
          <a:noFill/>
        </p:spPr>
        <p:txBody>
          <a:bodyPr wrap="square" lIns="18288" tIns="18288" rIns="18288" bIns="18288" anchor="t">
            <a:spAutoFit/>
          </a:bodyPr>
          <a:lstStyle/>
          <a:p>
            <a:pPr algn="l">
              <a:lnSpc>
                <a:spcPct val="115000"/>
              </a:lnSpc>
            </a:pPr>
            <a:r>
              <a:rPr sz="1050" b="0" i="0" dirty="0" err="1">
                <a:solidFill>
                  <a:srgbClr val="222222"/>
                </a:solidFill>
                <a:latin typeface="Arial"/>
              </a:rPr>
              <a:t>Кейс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показывает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,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что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развитие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человеческого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капитала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может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быть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оформлено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как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самостоятельная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стратегическая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программа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,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связанная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 с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долгосрочными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целями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компании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.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Для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крупных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инфраструктурных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организаций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устойчивость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бизнеса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напрямую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зависит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от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квалификации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,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безопасности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 и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преемственности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персонала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.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525780" y="3889092"/>
            <a:ext cx="5943600" cy="1417320"/>
          </a:xfrm>
          <a:prstGeom prst="roundRect">
            <a:avLst/>
          </a:prstGeom>
          <a:solidFill>
            <a:srgbClr val="FFFFFF"/>
          </a:solidFill>
          <a:ln>
            <a:solidFill>
              <a:srgbClr val="D8E0E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7" name="Rounded Rectangle 16"/>
          <p:cNvSpPr/>
          <p:nvPr/>
        </p:nvSpPr>
        <p:spPr>
          <a:xfrm>
            <a:off x="502920" y="3887334"/>
            <a:ext cx="5833872" cy="274320"/>
          </a:xfrm>
          <a:prstGeom prst="roundRect">
            <a:avLst/>
          </a:prstGeom>
          <a:solidFill>
            <a:srgbClr val="34A853"/>
          </a:solidFill>
          <a:ln>
            <a:solidFill>
              <a:srgbClr val="34A853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8" name="TextBox 17"/>
          <p:cNvSpPr txBox="1"/>
          <p:nvPr/>
        </p:nvSpPr>
        <p:spPr>
          <a:xfrm>
            <a:off x="818388" y="3927365"/>
            <a:ext cx="5650992" cy="186205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lnSpc>
                <a:spcPct val="110000"/>
              </a:lnSpc>
            </a:pPr>
            <a:r>
              <a:rPr lang="ru-RU" sz="1100" b="1" i="0" dirty="0">
                <a:solidFill>
                  <a:srgbClr val="FFFFFF"/>
                </a:solidFill>
                <a:latin typeface="Arial"/>
              </a:rPr>
              <a:t>Вывод</a:t>
            </a:r>
            <a:endParaRPr sz="1100" b="1" i="0" dirty="0">
              <a:solidFill>
                <a:srgbClr val="FFFFFF"/>
              </a:solidFill>
              <a:latin typeface="Arial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67512" y="4192524"/>
            <a:ext cx="5687568" cy="941832"/>
          </a:xfrm>
          <a:prstGeom prst="rect">
            <a:avLst/>
          </a:prstGeom>
          <a:noFill/>
        </p:spPr>
        <p:txBody>
          <a:bodyPr wrap="square" lIns="18288" tIns="18288" rIns="18288" bIns="18288" anchor="t">
            <a:spAutoFit/>
          </a:bodyPr>
          <a:lstStyle/>
          <a:p>
            <a:pPr algn="l">
              <a:lnSpc>
                <a:spcPct val="115000"/>
              </a:lnSpc>
            </a:pPr>
            <a:r>
              <a:rPr sz="1050" b="0" i="0" dirty="0">
                <a:solidFill>
                  <a:srgbClr val="222222"/>
                </a:solidFill>
                <a:latin typeface="Arial"/>
              </a:rPr>
              <a:t>РЖД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демонстрирует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системный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подход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: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человеческий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капитал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рассматривается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не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как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функция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 HR, а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как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стратегический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ресурс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устойчивого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развития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.</a:t>
            </a:r>
          </a:p>
        </p:txBody>
      </p:sp>
      <p:sp>
        <p:nvSpPr>
          <p:cNvPr id="20" name="Rounded Rectangle 19"/>
          <p:cNvSpPr/>
          <p:nvPr/>
        </p:nvSpPr>
        <p:spPr>
          <a:xfrm>
            <a:off x="6583680" y="1417320"/>
            <a:ext cx="2011680" cy="3478876"/>
          </a:xfrm>
          <a:prstGeom prst="roundRect">
            <a:avLst/>
          </a:prstGeom>
          <a:solidFill>
            <a:srgbClr val="EAF1F8"/>
          </a:solidFill>
          <a:ln>
            <a:solidFill>
              <a:srgbClr val="D8E0E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1" name="TextBox 20"/>
          <p:cNvSpPr txBox="1"/>
          <p:nvPr/>
        </p:nvSpPr>
        <p:spPr>
          <a:xfrm>
            <a:off x="6693408" y="1545336"/>
            <a:ext cx="1645920" cy="18288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lnSpc>
                <a:spcPct val="110000"/>
              </a:lnSpc>
            </a:pPr>
            <a:r>
              <a:rPr sz="1100" b="1" i="0">
                <a:solidFill>
                  <a:srgbClr val="122C5C"/>
                </a:solidFill>
                <a:latin typeface="Arial"/>
              </a:rPr>
              <a:t>Ключевые факты</a:t>
            </a:r>
          </a:p>
        </p:txBody>
      </p:sp>
      <p:sp>
        <p:nvSpPr>
          <p:cNvPr id="22" name="Rounded Rectangle 21"/>
          <p:cNvSpPr/>
          <p:nvPr/>
        </p:nvSpPr>
        <p:spPr>
          <a:xfrm>
            <a:off x="6693408" y="1828800"/>
            <a:ext cx="1792224" cy="749808"/>
          </a:xfrm>
          <a:prstGeom prst="roundRect">
            <a:avLst/>
          </a:prstGeom>
          <a:solidFill>
            <a:srgbClr val="FFFFFF"/>
          </a:solidFill>
          <a:ln>
            <a:solidFill>
              <a:srgbClr val="E97D3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3" name="TextBox 22"/>
          <p:cNvSpPr txBox="1"/>
          <p:nvPr/>
        </p:nvSpPr>
        <p:spPr>
          <a:xfrm>
            <a:off x="6784848" y="1938528"/>
            <a:ext cx="1554480" cy="219456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lnSpc>
                <a:spcPct val="110000"/>
              </a:lnSpc>
            </a:pPr>
            <a:r>
              <a:rPr sz="1500" b="1" i="0">
                <a:solidFill>
                  <a:srgbClr val="E97D31"/>
                </a:solidFill>
                <a:latin typeface="Arial"/>
              </a:rPr>
              <a:t>Полный цикл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6784848" y="2212848"/>
            <a:ext cx="1554480" cy="22860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lnSpc>
                <a:spcPct val="110000"/>
              </a:lnSpc>
            </a:pPr>
            <a:r>
              <a:rPr sz="880" b="0" i="0">
                <a:solidFill>
                  <a:srgbClr val="5B6770"/>
                </a:solidFill>
                <a:latin typeface="Arial"/>
              </a:rPr>
              <a:t>охвачены все этапы жизни сотрудника</a:t>
            </a:r>
          </a:p>
        </p:txBody>
      </p:sp>
      <p:sp>
        <p:nvSpPr>
          <p:cNvPr id="25" name="Rounded Rectangle 24"/>
          <p:cNvSpPr/>
          <p:nvPr/>
        </p:nvSpPr>
        <p:spPr>
          <a:xfrm>
            <a:off x="6693408" y="2670047"/>
            <a:ext cx="1792224" cy="1145815"/>
          </a:xfrm>
          <a:prstGeom prst="roundRect">
            <a:avLst/>
          </a:prstGeom>
          <a:solidFill>
            <a:srgbClr val="FFFFFF"/>
          </a:solidFill>
          <a:ln>
            <a:solidFill>
              <a:srgbClr val="E97D3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6" name="TextBox 25"/>
          <p:cNvSpPr txBox="1"/>
          <p:nvPr/>
        </p:nvSpPr>
        <p:spPr>
          <a:xfrm>
            <a:off x="6784848" y="2779776"/>
            <a:ext cx="1554480" cy="219456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lnSpc>
                <a:spcPct val="110000"/>
              </a:lnSpc>
            </a:pPr>
            <a:r>
              <a:rPr sz="1500" b="1" i="0">
                <a:solidFill>
                  <a:srgbClr val="E97D31"/>
                </a:solidFill>
                <a:latin typeface="Arial"/>
              </a:rPr>
              <a:t>Стратегический подход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6818099" y="3302647"/>
            <a:ext cx="1554480" cy="22860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lnSpc>
                <a:spcPct val="110000"/>
              </a:lnSpc>
            </a:pPr>
            <a:r>
              <a:rPr sz="880" b="0" i="0" dirty="0" err="1">
                <a:solidFill>
                  <a:srgbClr val="5B6770"/>
                </a:solidFill>
                <a:latin typeface="Arial"/>
              </a:rPr>
              <a:t>программа</a:t>
            </a:r>
            <a:r>
              <a:rPr sz="880" b="0" i="0" dirty="0">
                <a:solidFill>
                  <a:srgbClr val="5B6770"/>
                </a:solidFill>
                <a:latin typeface="Arial"/>
              </a:rPr>
              <a:t> </a:t>
            </a:r>
            <a:r>
              <a:rPr sz="880" b="0" i="0" dirty="0" err="1">
                <a:solidFill>
                  <a:srgbClr val="5B6770"/>
                </a:solidFill>
                <a:latin typeface="Arial"/>
              </a:rPr>
              <a:t>связана</a:t>
            </a:r>
            <a:r>
              <a:rPr sz="880" b="0" i="0" dirty="0">
                <a:solidFill>
                  <a:srgbClr val="5B6770"/>
                </a:solidFill>
                <a:latin typeface="Arial"/>
              </a:rPr>
              <a:t> с </a:t>
            </a:r>
            <a:r>
              <a:rPr sz="880" b="0" i="0" dirty="0" err="1">
                <a:solidFill>
                  <a:srgbClr val="5B6770"/>
                </a:solidFill>
                <a:latin typeface="Arial"/>
              </a:rPr>
              <a:t>долгосрочными</a:t>
            </a:r>
            <a:r>
              <a:rPr sz="880" b="0" i="0" dirty="0">
                <a:solidFill>
                  <a:srgbClr val="5B6770"/>
                </a:solidFill>
                <a:latin typeface="Arial"/>
              </a:rPr>
              <a:t> </a:t>
            </a:r>
            <a:r>
              <a:rPr sz="880" b="0" i="0" dirty="0" err="1">
                <a:solidFill>
                  <a:srgbClr val="5B6770"/>
                </a:solidFill>
                <a:latin typeface="Arial"/>
              </a:rPr>
              <a:t>целями</a:t>
            </a:r>
            <a:r>
              <a:rPr sz="880" b="0" i="0" dirty="0">
                <a:solidFill>
                  <a:srgbClr val="5B6770"/>
                </a:solidFill>
                <a:latin typeface="Arial"/>
              </a:rPr>
              <a:t> </a:t>
            </a:r>
            <a:r>
              <a:rPr sz="880" b="0" i="0" dirty="0" err="1">
                <a:solidFill>
                  <a:srgbClr val="5B6770"/>
                </a:solidFill>
                <a:latin typeface="Arial"/>
              </a:rPr>
              <a:t>компании</a:t>
            </a:r>
            <a:endParaRPr sz="880" b="0" i="0" dirty="0">
              <a:solidFill>
                <a:srgbClr val="5B6770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50374191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20040" y="320040"/>
            <a:ext cx="8503920" cy="822960"/>
          </a:xfrm>
          <a:prstGeom prst="rect">
            <a:avLst/>
          </a:prstGeom>
          <a:solidFill>
            <a:srgbClr val="FFFFFF"/>
          </a:solidFill>
          <a:ln>
            <a:solidFill>
              <a:srgbClr val="D8E0E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Rectangle 2"/>
          <p:cNvSpPr/>
          <p:nvPr/>
        </p:nvSpPr>
        <p:spPr>
          <a:xfrm>
            <a:off x="320040" y="320040"/>
            <a:ext cx="128016" cy="822960"/>
          </a:xfrm>
          <a:prstGeom prst="rect">
            <a:avLst/>
          </a:prstGeom>
          <a:solidFill>
            <a:srgbClr val="6F42C1"/>
          </a:solidFill>
          <a:ln>
            <a:solidFill>
              <a:srgbClr val="6F42C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" name="TextBox 3"/>
          <p:cNvSpPr txBox="1"/>
          <p:nvPr/>
        </p:nvSpPr>
        <p:spPr>
          <a:xfrm>
            <a:off x="530352" y="429768"/>
            <a:ext cx="6035040" cy="27432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lnSpc>
                <a:spcPct val="110000"/>
              </a:lnSpc>
            </a:pPr>
            <a:r>
              <a:rPr sz="2200" b="1" i="0">
                <a:solidFill>
                  <a:srgbClr val="122C5C"/>
                </a:solidFill>
                <a:latin typeface="Arial"/>
              </a:rPr>
              <a:t>Кейс 4. РЖД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30352" y="740664"/>
            <a:ext cx="6583680" cy="16459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lnSpc>
                <a:spcPct val="110000"/>
              </a:lnSpc>
            </a:pPr>
            <a:r>
              <a:rPr sz="1050" b="0" i="0">
                <a:solidFill>
                  <a:srgbClr val="5B6770"/>
                </a:solidFill>
                <a:latin typeface="Arial"/>
              </a:rPr>
              <a:t>Равные возможности и расширение профессий для женщин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7269480" y="475488"/>
            <a:ext cx="1234440" cy="320040"/>
          </a:xfrm>
          <a:prstGeom prst="roundRect">
            <a:avLst/>
          </a:prstGeom>
          <a:solidFill>
            <a:srgbClr val="6F42C1"/>
          </a:solidFill>
          <a:ln>
            <a:solidFill>
              <a:srgbClr val="6F42C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7" name="TextBox 6"/>
          <p:cNvSpPr txBox="1"/>
          <p:nvPr/>
        </p:nvSpPr>
        <p:spPr>
          <a:xfrm>
            <a:off x="7315200" y="530352"/>
            <a:ext cx="1143000" cy="146304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ctr">
              <a:lnSpc>
                <a:spcPct val="110000"/>
              </a:lnSpc>
            </a:pPr>
            <a:r>
              <a:rPr sz="850" b="1" i="0">
                <a:solidFill>
                  <a:srgbClr val="FFFFFF"/>
                </a:solidFill>
                <a:latin typeface="Arial"/>
              </a:rPr>
              <a:t>Кейсы компаний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411480" y="1417319"/>
            <a:ext cx="2770632" cy="1978429"/>
          </a:xfrm>
          <a:prstGeom prst="roundRect">
            <a:avLst/>
          </a:prstGeom>
          <a:solidFill>
            <a:srgbClr val="FFFFFF"/>
          </a:solidFill>
          <a:ln>
            <a:solidFill>
              <a:srgbClr val="D8E0E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9" name="Rounded Rectangle 8"/>
          <p:cNvSpPr/>
          <p:nvPr/>
        </p:nvSpPr>
        <p:spPr>
          <a:xfrm>
            <a:off x="466344" y="1472184"/>
            <a:ext cx="2633472" cy="274320"/>
          </a:xfrm>
          <a:prstGeom prst="roundRect">
            <a:avLst/>
          </a:prstGeom>
          <a:solidFill>
            <a:srgbClr val="6F42C1"/>
          </a:solidFill>
          <a:ln>
            <a:solidFill>
              <a:srgbClr val="6F42C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0" name="TextBox 9"/>
          <p:cNvSpPr txBox="1"/>
          <p:nvPr/>
        </p:nvSpPr>
        <p:spPr>
          <a:xfrm>
            <a:off x="557784" y="1527048"/>
            <a:ext cx="2450592" cy="128016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lnSpc>
                <a:spcPct val="110000"/>
              </a:lnSpc>
            </a:pPr>
            <a:r>
              <a:rPr sz="1100" b="1" i="0">
                <a:solidFill>
                  <a:srgbClr val="FFFFFF"/>
                </a:solidFill>
                <a:latin typeface="Arial"/>
              </a:rPr>
              <a:t>Суть кейса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539496" y="1819656"/>
            <a:ext cx="2487168" cy="1078992"/>
          </a:xfrm>
          <a:prstGeom prst="rect">
            <a:avLst/>
          </a:prstGeom>
          <a:noFill/>
        </p:spPr>
        <p:txBody>
          <a:bodyPr wrap="square" lIns="18288" tIns="18288" rIns="18288" bIns="18288" anchor="t">
            <a:spAutoFit/>
          </a:bodyPr>
          <a:lstStyle/>
          <a:p>
            <a:pPr algn="l">
              <a:lnSpc>
                <a:spcPct val="115000"/>
              </a:lnSpc>
            </a:pPr>
            <a:r>
              <a:rPr sz="1050" b="0" i="0" dirty="0">
                <a:solidFill>
                  <a:srgbClr val="222222"/>
                </a:solidFill>
                <a:latin typeface="Arial"/>
              </a:rPr>
              <a:t>РЖД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последовательно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развивает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направление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равных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возможностей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,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расширяя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круг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профессий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,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доступных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для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женщин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на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железнодорожном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транспорте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.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На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конец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 2024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года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по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профессиям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 «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помощник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машиниста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» и «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машинист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»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были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обучены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 и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трудоустроены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 328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женщин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.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3291840" y="1417320"/>
            <a:ext cx="2952681" cy="1881170"/>
          </a:xfrm>
          <a:prstGeom prst="roundRect">
            <a:avLst/>
          </a:prstGeom>
          <a:solidFill>
            <a:srgbClr val="FFFFFF"/>
          </a:solidFill>
          <a:ln>
            <a:solidFill>
              <a:srgbClr val="D8E0E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3" name="Rounded Rectangle 12"/>
          <p:cNvSpPr/>
          <p:nvPr/>
        </p:nvSpPr>
        <p:spPr>
          <a:xfrm>
            <a:off x="3346704" y="1472184"/>
            <a:ext cx="2953512" cy="274320"/>
          </a:xfrm>
          <a:prstGeom prst="roundRect">
            <a:avLst/>
          </a:prstGeom>
          <a:solidFill>
            <a:srgbClr val="122C5C"/>
          </a:solidFill>
          <a:ln>
            <a:solidFill>
              <a:srgbClr val="122C5C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4" name="TextBox 13"/>
          <p:cNvSpPr txBox="1"/>
          <p:nvPr/>
        </p:nvSpPr>
        <p:spPr>
          <a:xfrm>
            <a:off x="3438144" y="1527048"/>
            <a:ext cx="2770632" cy="128016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lnSpc>
                <a:spcPct val="110000"/>
              </a:lnSpc>
            </a:pPr>
            <a:r>
              <a:rPr sz="1100" b="1" i="0">
                <a:solidFill>
                  <a:srgbClr val="FFFFFF"/>
                </a:solidFill>
                <a:latin typeface="Arial"/>
              </a:rPr>
              <a:t>Что показывает кейс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3419856" y="1819656"/>
            <a:ext cx="2807208" cy="1078992"/>
          </a:xfrm>
          <a:prstGeom prst="rect">
            <a:avLst/>
          </a:prstGeom>
          <a:noFill/>
        </p:spPr>
        <p:txBody>
          <a:bodyPr wrap="square" lIns="18288" tIns="18288" rIns="18288" bIns="18288" anchor="t">
            <a:spAutoFit/>
          </a:bodyPr>
          <a:lstStyle/>
          <a:p>
            <a:pPr algn="l">
              <a:lnSpc>
                <a:spcPct val="115000"/>
              </a:lnSpc>
            </a:pPr>
            <a:r>
              <a:rPr sz="1050" b="0" i="0" dirty="0" err="1">
                <a:solidFill>
                  <a:srgbClr val="222222"/>
                </a:solidFill>
                <a:latin typeface="Arial"/>
              </a:rPr>
              <a:t>Кейс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показывает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,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что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развитие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человеческого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капитала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связано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не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только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 с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обучением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,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но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 и с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устранением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барьеров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для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профессиональной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реализации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.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Расширение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доступа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 к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профессиям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повышает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кадровый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потенциал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компании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 и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способствует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социальной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устойчивости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.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395686" y="3536234"/>
            <a:ext cx="5895386" cy="1157132"/>
          </a:xfrm>
          <a:prstGeom prst="roundRect">
            <a:avLst/>
          </a:prstGeom>
          <a:solidFill>
            <a:srgbClr val="FFFFFF"/>
          </a:solidFill>
          <a:ln>
            <a:solidFill>
              <a:srgbClr val="D8E0E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7" name="Rounded Rectangle 16"/>
          <p:cNvSpPr/>
          <p:nvPr/>
        </p:nvSpPr>
        <p:spPr>
          <a:xfrm>
            <a:off x="457200" y="3493839"/>
            <a:ext cx="5833872" cy="274320"/>
          </a:xfrm>
          <a:prstGeom prst="roundRect">
            <a:avLst/>
          </a:prstGeom>
          <a:solidFill>
            <a:srgbClr val="34A853"/>
          </a:solidFill>
          <a:ln>
            <a:solidFill>
              <a:srgbClr val="34A853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8" name="TextBox 17"/>
          <p:cNvSpPr txBox="1"/>
          <p:nvPr/>
        </p:nvSpPr>
        <p:spPr>
          <a:xfrm>
            <a:off x="550303" y="3536234"/>
            <a:ext cx="5650992" cy="17177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lnSpc>
                <a:spcPct val="110000"/>
              </a:lnSpc>
            </a:pPr>
            <a:r>
              <a:rPr lang="ru-RU" sz="1100" b="1" i="0" dirty="0">
                <a:solidFill>
                  <a:srgbClr val="FFFFFF"/>
                </a:solidFill>
                <a:latin typeface="Arial"/>
              </a:rPr>
              <a:t>Вывод</a:t>
            </a:r>
            <a:endParaRPr sz="1100" b="1" i="0" dirty="0">
              <a:solidFill>
                <a:srgbClr val="FFFFFF"/>
              </a:solidFill>
              <a:latin typeface="Arial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56953" y="3820529"/>
            <a:ext cx="5670111" cy="408573"/>
          </a:xfrm>
          <a:prstGeom prst="rect">
            <a:avLst/>
          </a:prstGeom>
          <a:noFill/>
        </p:spPr>
        <p:txBody>
          <a:bodyPr wrap="square" lIns="18288" tIns="18288" rIns="18288" bIns="18288" anchor="t">
            <a:spAutoFit/>
          </a:bodyPr>
          <a:lstStyle/>
          <a:p>
            <a:pPr algn="l">
              <a:lnSpc>
                <a:spcPct val="115000"/>
              </a:lnSpc>
            </a:pPr>
            <a:r>
              <a:rPr sz="1050" b="0" i="0" dirty="0" err="1">
                <a:solidFill>
                  <a:srgbClr val="222222"/>
                </a:solidFill>
                <a:latin typeface="Arial"/>
              </a:rPr>
              <a:t>Этот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пример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показывает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,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что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инклюзивность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 и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равные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возможности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являются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практическими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инструментами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устойчивого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развития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персонала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.</a:t>
            </a:r>
          </a:p>
        </p:txBody>
      </p:sp>
      <p:sp>
        <p:nvSpPr>
          <p:cNvPr id="20" name="Rounded Rectangle 19"/>
          <p:cNvSpPr/>
          <p:nvPr/>
        </p:nvSpPr>
        <p:spPr>
          <a:xfrm>
            <a:off x="6583680" y="1417320"/>
            <a:ext cx="2011680" cy="3246120"/>
          </a:xfrm>
          <a:prstGeom prst="roundRect">
            <a:avLst/>
          </a:prstGeom>
          <a:solidFill>
            <a:srgbClr val="EAF1F8"/>
          </a:solidFill>
          <a:ln>
            <a:solidFill>
              <a:srgbClr val="D8E0E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1" name="TextBox 20"/>
          <p:cNvSpPr txBox="1"/>
          <p:nvPr/>
        </p:nvSpPr>
        <p:spPr>
          <a:xfrm>
            <a:off x="6693408" y="1545336"/>
            <a:ext cx="1645920" cy="18288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lnSpc>
                <a:spcPct val="110000"/>
              </a:lnSpc>
            </a:pPr>
            <a:r>
              <a:rPr sz="1100" b="1" i="0">
                <a:solidFill>
                  <a:srgbClr val="122C5C"/>
                </a:solidFill>
                <a:latin typeface="Arial"/>
              </a:rPr>
              <a:t>Ключевые факты</a:t>
            </a:r>
          </a:p>
        </p:txBody>
      </p:sp>
      <p:sp>
        <p:nvSpPr>
          <p:cNvPr id="22" name="Rounded Rectangle 21"/>
          <p:cNvSpPr/>
          <p:nvPr/>
        </p:nvSpPr>
        <p:spPr>
          <a:xfrm>
            <a:off x="6693408" y="1828800"/>
            <a:ext cx="1792224" cy="749808"/>
          </a:xfrm>
          <a:prstGeom prst="roundRect">
            <a:avLst/>
          </a:prstGeom>
          <a:solidFill>
            <a:srgbClr val="FFFFFF"/>
          </a:solidFill>
          <a:ln>
            <a:solidFill>
              <a:srgbClr val="6F42C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3" name="TextBox 22"/>
          <p:cNvSpPr txBox="1"/>
          <p:nvPr/>
        </p:nvSpPr>
        <p:spPr>
          <a:xfrm>
            <a:off x="6784848" y="1886721"/>
            <a:ext cx="1554480" cy="219456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lnSpc>
                <a:spcPct val="110000"/>
              </a:lnSpc>
            </a:pPr>
            <a:r>
              <a:rPr sz="1500" b="1" i="0" dirty="0">
                <a:solidFill>
                  <a:srgbClr val="6F42C1"/>
                </a:solidFill>
                <a:latin typeface="Arial"/>
              </a:rPr>
              <a:t>328 </a:t>
            </a:r>
            <a:r>
              <a:rPr sz="1500" b="1" i="0" dirty="0" err="1">
                <a:solidFill>
                  <a:srgbClr val="6F42C1"/>
                </a:solidFill>
                <a:latin typeface="Arial"/>
              </a:rPr>
              <a:t>женщин</a:t>
            </a:r>
            <a:endParaRPr sz="1500" b="1" i="0" dirty="0">
              <a:solidFill>
                <a:srgbClr val="6F42C1"/>
              </a:solidFill>
              <a:latin typeface="Arial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6784848" y="2130552"/>
            <a:ext cx="1554480" cy="22860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lnSpc>
                <a:spcPct val="110000"/>
              </a:lnSpc>
            </a:pPr>
            <a:r>
              <a:rPr sz="880" b="0" i="0" dirty="0" err="1">
                <a:solidFill>
                  <a:srgbClr val="5B6770"/>
                </a:solidFill>
                <a:latin typeface="Arial"/>
              </a:rPr>
              <a:t>обучены</a:t>
            </a:r>
            <a:r>
              <a:rPr sz="880" b="0" i="0" dirty="0">
                <a:solidFill>
                  <a:srgbClr val="5B6770"/>
                </a:solidFill>
                <a:latin typeface="Arial"/>
              </a:rPr>
              <a:t> и </a:t>
            </a:r>
            <a:r>
              <a:rPr sz="880" b="0" i="0" dirty="0" err="1">
                <a:solidFill>
                  <a:srgbClr val="5B6770"/>
                </a:solidFill>
                <a:latin typeface="Arial"/>
              </a:rPr>
              <a:t>трудоустроены</a:t>
            </a:r>
            <a:r>
              <a:rPr sz="880" b="0" i="0" dirty="0">
                <a:solidFill>
                  <a:srgbClr val="5B6770"/>
                </a:solidFill>
                <a:latin typeface="Arial"/>
              </a:rPr>
              <a:t> </a:t>
            </a:r>
            <a:r>
              <a:rPr sz="880" b="0" i="0" dirty="0" err="1">
                <a:solidFill>
                  <a:srgbClr val="5B6770"/>
                </a:solidFill>
                <a:latin typeface="Arial"/>
              </a:rPr>
              <a:t>по</a:t>
            </a:r>
            <a:r>
              <a:rPr sz="880" b="0" i="0" dirty="0">
                <a:solidFill>
                  <a:srgbClr val="5B6770"/>
                </a:solidFill>
                <a:latin typeface="Arial"/>
              </a:rPr>
              <a:t> </a:t>
            </a:r>
            <a:r>
              <a:rPr sz="880" b="0" i="0" dirty="0" err="1">
                <a:solidFill>
                  <a:srgbClr val="5B6770"/>
                </a:solidFill>
                <a:latin typeface="Arial"/>
              </a:rPr>
              <a:t>профессиям</a:t>
            </a:r>
            <a:r>
              <a:rPr sz="880" b="0" i="0" dirty="0">
                <a:solidFill>
                  <a:srgbClr val="5B6770"/>
                </a:solidFill>
                <a:latin typeface="Arial"/>
              </a:rPr>
              <a:t> </a:t>
            </a:r>
            <a:r>
              <a:rPr sz="880" b="0" i="0" dirty="0" err="1">
                <a:solidFill>
                  <a:srgbClr val="5B6770"/>
                </a:solidFill>
                <a:latin typeface="Arial"/>
              </a:rPr>
              <a:t>машинист</a:t>
            </a:r>
            <a:r>
              <a:rPr sz="880" b="0" i="0" dirty="0">
                <a:solidFill>
                  <a:srgbClr val="5B6770"/>
                </a:solidFill>
                <a:latin typeface="Arial"/>
              </a:rPr>
              <a:t> / </a:t>
            </a:r>
            <a:r>
              <a:rPr sz="880" b="0" i="0" dirty="0" err="1">
                <a:solidFill>
                  <a:srgbClr val="5B6770"/>
                </a:solidFill>
                <a:latin typeface="Arial"/>
              </a:rPr>
              <a:t>помощник</a:t>
            </a:r>
            <a:r>
              <a:rPr sz="880" b="0" i="0" dirty="0">
                <a:solidFill>
                  <a:srgbClr val="5B6770"/>
                </a:solidFill>
                <a:latin typeface="Arial"/>
              </a:rPr>
              <a:t> </a:t>
            </a:r>
            <a:r>
              <a:rPr sz="880" b="0" i="0" dirty="0" err="1">
                <a:solidFill>
                  <a:srgbClr val="5B6770"/>
                </a:solidFill>
                <a:latin typeface="Arial"/>
              </a:rPr>
              <a:t>машиниста</a:t>
            </a:r>
            <a:endParaRPr sz="880" b="0" i="0" dirty="0">
              <a:solidFill>
                <a:srgbClr val="5B6770"/>
              </a:solidFill>
              <a:latin typeface="Arial"/>
            </a:endParaRPr>
          </a:p>
        </p:txBody>
      </p:sp>
      <p:sp>
        <p:nvSpPr>
          <p:cNvPr id="25" name="Rounded Rectangle 24"/>
          <p:cNvSpPr/>
          <p:nvPr/>
        </p:nvSpPr>
        <p:spPr>
          <a:xfrm>
            <a:off x="6693408" y="2670048"/>
            <a:ext cx="1645920" cy="969968"/>
          </a:xfrm>
          <a:prstGeom prst="roundRect">
            <a:avLst/>
          </a:prstGeom>
          <a:solidFill>
            <a:srgbClr val="FFFFFF"/>
          </a:solidFill>
          <a:ln>
            <a:solidFill>
              <a:srgbClr val="6F42C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6" name="TextBox 25"/>
          <p:cNvSpPr txBox="1"/>
          <p:nvPr/>
        </p:nvSpPr>
        <p:spPr>
          <a:xfrm>
            <a:off x="6784848" y="2779776"/>
            <a:ext cx="1554480" cy="219456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lnSpc>
                <a:spcPct val="110000"/>
              </a:lnSpc>
            </a:pPr>
            <a:r>
              <a:rPr sz="1500" b="1" i="0">
                <a:solidFill>
                  <a:srgbClr val="6F42C1"/>
                </a:solidFill>
                <a:latin typeface="Arial"/>
              </a:rPr>
              <a:t>Равные возможности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6766560" y="3295580"/>
            <a:ext cx="1554480" cy="22860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lnSpc>
                <a:spcPct val="110000"/>
              </a:lnSpc>
            </a:pPr>
            <a:r>
              <a:rPr sz="880" b="0" i="0" dirty="0" err="1">
                <a:solidFill>
                  <a:srgbClr val="5B6770"/>
                </a:solidFill>
                <a:latin typeface="Arial"/>
              </a:rPr>
              <a:t>снижение</a:t>
            </a:r>
            <a:r>
              <a:rPr sz="880" b="0" i="0" dirty="0">
                <a:solidFill>
                  <a:srgbClr val="5B6770"/>
                </a:solidFill>
                <a:latin typeface="Arial"/>
              </a:rPr>
              <a:t> </a:t>
            </a:r>
            <a:r>
              <a:rPr sz="880" b="0" i="0" dirty="0" err="1">
                <a:solidFill>
                  <a:srgbClr val="5B6770"/>
                </a:solidFill>
                <a:latin typeface="Arial"/>
              </a:rPr>
              <a:t>барьеров</a:t>
            </a:r>
            <a:r>
              <a:rPr sz="880" b="0" i="0" dirty="0">
                <a:solidFill>
                  <a:srgbClr val="5B6770"/>
                </a:solidFill>
                <a:latin typeface="Arial"/>
              </a:rPr>
              <a:t> </a:t>
            </a:r>
            <a:r>
              <a:rPr sz="880" b="0" i="0" dirty="0" err="1">
                <a:solidFill>
                  <a:srgbClr val="5B6770"/>
                </a:solidFill>
                <a:latin typeface="Arial"/>
              </a:rPr>
              <a:t>доступа</a:t>
            </a:r>
            <a:r>
              <a:rPr sz="880" b="0" i="0" dirty="0">
                <a:solidFill>
                  <a:srgbClr val="5B6770"/>
                </a:solidFill>
                <a:latin typeface="Arial"/>
              </a:rPr>
              <a:t> к </a:t>
            </a:r>
            <a:r>
              <a:rPr sz="880" b="0" i="0" dirty="0" err="1">
                <a:solidFill>
                  <a:srgbClr val="5B6770"/>
                </a:solidFill>
                <a:latin typeface="Arial"/>
              </a:rPr>
              <a:t>профессиям</a:t>
            </a:r>
            <a:endParaRPr sz="880" b="0" i="0" dirty="0">
              <a:solidFill>
                <a:srgbClr val="5B6770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56709262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20040" y="320040"/>
            <a:ext cx="8503920" cy="822960"/>
          </a:xfrm>
          <a:prstGeom prst="rect">
            <a:avLst/>
          </a:prstGeom>
          <a:solidFill>
            <a:srgbClr val="FFFFFF"/>
          </a:solidFill>
          <a:ln>
            <a:solidFill>
              <a:srgbClr val="D8E0E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Rectangle 2"/>
          <p:cNvSpPr/>
          <p:nvPr/>
        </p:nvSpPr>
        <p:spPr>
          <a:xfrm>
            <a:off x="320040" y="320040"/>
            <a:ext cx="128016" cy="822960"/>
          </a:xfrm>
          <a:prstGeom prst="rect">
            <a:avLst/>
          </a:prstGeom>
          <a:solidFill>
            <a:srgbClr val="34A853"/>
          </a:solidFill>
          <a:ln>
            <a:solidFill>
              <a:srgbClr val="34A853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" name="TextBox 3"/>
          <p:cNvSpPr txBox="1"/>
          <p:nvPr/>
        </p:nvSpPr>
        <p:spPr>
          <a:xfrm>
            <a:off x="530352" y="429768"/>
            <a:ext cx="6035040" cy="27432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lnSpc>
                <a:spcPct val="110000"/>
              </a:lnSpc>
            </a:pPr>
            <a:r>
              <a:rPr sz="2200" b="1" i="0">
                <a:solidFill>
                  <a:srgbClr val="122C5C"/>
                </a:solidFill>
                <a:latin typeface="Arial"/>
              </a:rPr>
              <a:t>Кейс 5. Норникель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30352" y="740664"/>
            <a:ext cx="6583680" cy="16459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lnSpc>
                <a:spcPct val="110000"/>
              </a:lnSpc>
            </a:pPr>
            <a:r>
              <a:rPr sz="1050" b="0" i="0">
                <a:solidFill>
                  <a:srgbClr val="5B6770"/>
                </a:solidFill>
                <a:latin typeface="Arial"/>
              </a:rPr>
              <a:t>Обучение правам человека и устойчивому развитию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7269480" y="475488"/>
            <a:ext cx="1234440" cy="320040"/>
          </a:xfrm>
          <a:prstGeom prst="roundRect">
            <a:avLst/>
          </a:prstGeom>
          <a:solidFill>
            <a:srgbClr val="34A853"/>
          </a:solidFill>
          <a:ln>
            <a:solidFill>
              <a:srgbClr val="34A853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7" name="TextBox 6"/>
          <p:cNvSpPr txBox="1"/>
          <p:nvPr/>
        </p:nvSpPr>
        <p:spPr>
          <a:xfrm>
            <a:off x="7315200" y="530352"/>
            <a:ext cx="1143000" cy="146304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ctr">
              <a:lnSpc>
                <a:spcPct val="110000"/>
              </a:lnSpc>
            </a:pPr>
            <a:r>
              <a:rPr sz="850" b="1" i="0">
                <a:solidFill>
                  <a:srgbClr val="FFFFFF"/>
                </a:solidFill>
                <a:latin typeface="Arial"/>
              </a:rPr>
              <a:t>Кейсы компаний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411480" y="1417319"/>
            <a:ext cx="2734056" cy="2121409"/>
          </a:xfrm>
          <a:prstGeom prst="roundRect">
            <a:avLst/>
          </a:prstGeom>
          <a:solidFill>
            <a:srgbClr val="FFFFFF"/>
          </a:solidFill>
          <a:ln>
            <a:solidFill>
              <a:srgbClr val="D8E0E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9" name="Rounded Rectangle 8"/>
          <p:cNvSpPr/>
          <p:nvPr/>
        </p:nvSpPr>
        <p:spPr>
          <a:xfrm>
            <a:off x="466344" y="1472184"/>
            <a:ext cx="2633472" cy="274320"/>
          </a:xfrm>
          <a:prstGeom prst="roundRect">
            <a:avLst/>
          </a:prstGeom>
          <a:solidFill>
            <a:srgbClr val="34A853"/>
          </a:solidFill>
          <a:ln>
            <a:solidFill>
              <a:srgbClr val="34A853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0" name="TextBox 9"/>
          <p:cNvSpPr txBox="1"/>
          <p:nvPr/>
        </p:nvSpPr>
        <p:spPr>
          <a:xfrm>
            <a:off x="557784" y="1527048"/>
            <a:ext cx="2450592" cy="128016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lnSpc>
                <a:spcPct val="110000"/>
              </a:lnSpc>
            </a:pPr>
            <a:r>
              <a:rPr sz="1100" b="1" i="0">
                <a:solidFill>
                  <a:srgbClr val="FFFFFF"/>
                </a:solidFill>
                <a:latin typeface="Arial"/>
              </a:rPr>
              <a:t>Суть кейса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539496" y="1819656"/>
            <a:ext cx="2487168" cy="1078992"/>
          </a:xfrm>
          <a:prstGeom prst="rect">
            <a:avLst/>
          </a:prstGeom>
          <a:noFill/>
        </p:spPr>
        <p:txBody>
          <a:bodyPr wrap="square" lIns="18288" tIns="18288" rIns="18288" bIns="18288" anchor="t">
            <a:spAutoFit/>
          </a:bodyPr>
          <a:lstStyle/>
          <a:p>
            <a:pPr algn="l">
              <a:lnSpc>
                <a:spcPct val="115000"/>
              </a:lnSpc>
            </a:pPr>
            <a:r>
              <a:rPr sz="1050" b="0" i="0" dirty="0">
                <a:solidFill>
                  <a:srgbClr val="222222"/>
                </a:solidFill>
                <a:latin typeface="Arial"/>
              </a:rPr>
              <a:t>В 2024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году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 в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Норникеле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 60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тыс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.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сотрудников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прошли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обучение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по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вопросам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защиты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 и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соблюдения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прав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человека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.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Кроме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того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,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компания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запустила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корпоративный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курс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 «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Устойчивое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развитие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компании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 “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Норникель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”»,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который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 к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концу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года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прошли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более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 15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тыс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.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сотрудников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.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3291840" y="1417319"/>
            <a:ext cx="3008376" cy="2093145"/>
          </a:xfrm>
          <a:prstGeom prst="roundRect">
            <a:avLst/>
          </a:prstGeom>
          <a:solidFill>
            <a:srgbClr val="FFFFFF"/>
          </a:solidFill>
          <a:ln>
            <a:solidFill>
              <a:srgbClr val="D8E0E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3" name="Rounded Rectangle 12"/>
          <p:cNvSpPr/>
          <p:nvPr/>
        </p:nvSpPr>
        <p:spPr>
          <a:xfrm>
            <a:off x="3346704" y="1472184"/>
            <a:ext cx="2953512" cy="274320"/>
          </a:xfrm>
          <a:prstGeom prst="roundRect">
            <a:avLst/>
          </a:prstGeom>
          <a:solidFill>
            <a:srgbClr val="122C5C"/>
          </a:solidFill>
          <a:ln>
            <a:solidFill>
              <a:srgbClr val="122C5C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4" name="TextBox 13"/>
          <p:cNvSpPr txBox="1"/>
          <p:nvPr/>
        </p:nvSpPr>
        <p:spPr>
          <a:xfrm>
            <a:off x="3438144" y="1527048"/>
            <a:ext cx="2770632" cy="128016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lnSpc>
                <a:spcPct val="110000"/>
              </a:lnSpc>
            </a:pPr>
            <a:r>
              <a:rPr sz="1100" b="1" i="0">
                <a:solidFill>
                  <a:srgbClr val="FFFFFF"/>
                </a:solidFill>
                <a:latin typeface="Arial"/>
              </a:rPr>
              <a:t>Что показывает кейс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3419856" y="1819656"/>
            <a:ext cx="2807208" cy="1078992"/>
          </a:xfrm>
          <a:prstGeom prst="rect">
            <a:avLst/>
          </a:prstGeom>
          <a:noFill/>
        </p:spPr>
        <p:txBody>
          <a:bodyPr wrap="square" lIns="18288" tIns="18288" rIns="18288" bIns="18288" anchor="t">
            <a:spAutoFit/>
          </a:bodyPr>
          <a:lstStyle/>
          <a:p>
            <a:pPr algn="l">
              <a:lnSpc>
                <a:spcPct val="115000"/>
              </a:lnSpc>
            </a:pPr>
            <a:r>
              <a:rPr sz="1050" b="0" i="0" dirty="0" err="1">
                <a:solidFill>
                  <a:srgbClr val="222222"/>
                </a:solidFill>
                <a:latin typeface="Arial"/>
              </a:rPr>
              <a:t>Кейс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показывает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,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что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компания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связывает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развитие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человеческого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капитала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 с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корпоративной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этикой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,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безопасной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рабочей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средой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 и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ответственным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ведением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бизнеса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.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Для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промышленной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компании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это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особенно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важно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,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потому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что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вопросы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безопасности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,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прав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работников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 и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социальной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ответственности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являются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критически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значимыми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.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397348" y="3630168"/>
            <a:ext cx="5902868" cy="1027453"/>
          </a:xfrm>
          <a:prstGeom prst="roundRect">
            <a:avLst/>
          </a:prstGeom>
          <a:solidFill>
            <a:srgbClr val="FFFFFF"/>
          </a:solidFill>
          <a:ln>
            <a:solidFill>
              <a:srgbClr val="D8E0E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7" name="Rounded Rectangle 16"/>
          <p:cNvSpPr/>
          <p:nvPr/>
        </p:nvSpPr>
        <p:spPr>
          <a:xfrm>
            <a:off x="466344" y="3626843"/>
            <a:ext cx="5833872" cy="274320"/>
          </a:xfrm>
          <a:prstGeom prst="roundRect">
            <a:avLst/>
          </a:prstGeom>
          <a:solidFill>
            <a:srgbClr val="34A853"/>
          </a:solidFill>
          <a:ln>
            <a:solidFill>
              <a:srgbClr val="34A853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8" name="TextBox 17"/>
          <p:cNvSpPr txBox="1"/>
          <p:nvPr/>
        </p:nvSpPr>
        <p:spPr>
          <a:xfrm>
            <a:off x="669590" y="3684202"/>
            <a:ext cx="5650992" cy="186205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lnSpc>
                <a:spcPct val="110000"/>
              </a:lnSpc>
            </a:pPr>
            <a:r>
              <a:rPr lang="ru-RU" sz="1100" b="1" i="0" dirty="0">
                <a:solidFill>
                  <a:srgbClr val="FFFFFF"/>
                </a:solidFill>
                <a:latin typeface="Arial"/>
              </a:rPr>
              <a:t>Вывод</a:t>
            </a:r>
            <a:endParaRPr sz="1100" b="1" i="0" dirty="0">
              <a:solidFill>
                <a:srgbClr val="FFFFFF"/>
              </a:solidFill>
              <a:latin typeface="Arial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30352" y="3989278"/>
            <a:ext cx="5687568" cy="941832"/>
          </a:xfrm>
          <a:prstGeom prst="rect">
            <a:avLst/>
          </a:prstGeom>
          <a:noFill/>
        </p:spPr>
        <p:txBody>
          <a:bodyPr wrap="square" lIns="18288" tIns="18288" rIns="18288" bIns="18288" anchor="t">
            <a:spAutoFit/>
          </a:bodyPr>
          <a:lstStyle/>
          <a:p>
            <a:pPr algn="l">
              <a:lnSpc>
                <a:spcPct val="115000"/>
              </a:lnSpc>
            </a:pPr>
            <a:r>
              <a:rPr sz="1050" b="0" i="0" dirty="0" err="1">
                <a:solidFill>
                  <a:srgbClr val="222222"/>
                </a:solidFill>
                <a:latin typeface="Arial"/>
              </a:rPr>
              <a:t>Кейс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Норникеля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показывает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,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что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устойчивое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развитие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персонала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включает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не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только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профессиональные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навыки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,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но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 и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развитие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культуры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ответственности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,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безопасности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 и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уважения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прав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человека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.</a:t>
            </a:r>
          </a:p>
        </p:txBody>
      </p:sp>
      <p:sp>
        <p:nvSpPr>
          <p:cNvPr id="20" name="Rounded Rectangle 19"/>
          <p:cNvSpPr/>
          <p:nvPr/>
        </p:nvSpPr>
        <p:spPr>
          <a:xfrm>
            <a:off x="6583680" y="1417320"/>
            <a:ext cx="2011680" cy="3246120"/>
          </a:xfrm>
          <a:prstGeom prst="roundRect">
            <a:avLst/>
          </a:prstGeom>
          <a:solidFill>
            <a:srgbClr val="EAF1F8"/>
          </a:solidFill>
          <a:ln>
            <a:solidFill>
              <a:srgbClr val="D8E0E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1" name="TextBox 20"/>
          <p:cNvSpPr txBox="1"/>
          <p:nvPr/>
        </p:nvSpPr>
        <p:spPr>
          <a:xfrm>
            <a:off x="6693408" y="1545336"/>
            <a:ext cx="1645920" cy="18288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lnSpc>
                <a:spcPct val="110000"/>
              </a:lnSpc>
            </a:pPr>
            <a:r>
              <a:rPr sz="1100" b="1" i="0">
                <a:solidFill>
                  <a:srgbClr val="122C5C"/>
                </a:solidFill>
                <a:latin typeface="Arial"/>
              </a:rPr>
              <a:t>Ключевые факты</a:t>
            </a:r>
          </a:p>
        </p:txBody>
      </p:sp>
      <p:sp>
        <p:nvSpPr>
          <p:cNvPr id="22" name="Rounded Rectangle 21"/>
          <p:cNvSpPr/>
          <p:nvPr/>
        </p:nvSpPr>
        <p:spPr>
          <a:xfrm>
            <a:off x="6693408" y="1828800"/>
            <a:ext cx="1792224" cy="749808"/>
          </a:xfrm>
          <a:prstGeom prst="roundRect">
            <a:avLst/>
          </a:prstGeom>
          <a:solidFill>
            <a:srgbClr val="FFFFFF"/>
          </a:solidFill>
          <a:ln>
            <a:solidFill>
              <a:srgbClr val="34A853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3" name="TextBox 22"/>
          <p:cNvSpPr txBox="1"/>
          <p:nvPr/>
        </p:nvSpPr>
        <p:spPr>
          <a:xfrm>
            <a:off x="6784848" y="1938528"/>
            <a:ext cx="1554480" cy="219456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lnSpc>
                <a:spcPct val="110000"/>
              </a:lnSpc>
            </a:pPr>
            <a:r>
              <a:rPr sz="1800" b="1" i="0">
                <a:solidFill>
                  <a:srgbClr val="34A853"/>
                </a:solidFill>
                <a:latin typeface="Arial"/>
              </a:rPr>
              <a:t>60 тыс.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6784848" y="2212848"/>
            <a:ext cx="1554480" cy="22860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lnSpc>
                <a:spcPct val="110000"/>
              </a:lnSpc>
            </a:pPr>
            <a:r>
              <a:rPr sz="880" b="0" i="0">
                <a:solidFill>
                  <a:srgbClr val="5B6770"/>
                </a:solidFill>
                <a:latin typeface="Arial"/>
              </a:rPr>
              <a:t>сотрудников обучены вопросам прав человека</a:t>
            </a:r>
          </a:p>
        </p:txBody>
      </p:sp>
      <p:sp>
        <p:nvSpPr>
          <p:cNvPr id="25" name="Rounded Rectangle 24"/>
          <p:cNvSpPr/>
          <p:nvPr/>
        </p:nvSpPr>
        <p:spPr>
          <a:xfrm>
            <a:off x="6693408" y="2670048"/>
            <a:ext cx="1792224" cy="749808"/>
          </a:xfrm>
          <a:prstGeom prst="roundRect">
            <a:avLst/>
          </a:prstGeom>
          <a:solidFill>
            <a:srgbClr val="FFFFFF"/>
          </a:solidFill>
          <a:ln>
            <a:solidFill>
              <a:srgbClr val="34A853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6" name="TextBox 25"/>
          <p:cNvSpPr txBox="1"/>
          <p:nvPr/>
        </p:nvSpPr>
        <p:spPr>
          <a:xfrm>
            <a:off x="6784848" y="2779776"/>
            <a:ext cx="1554480" cy="219456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lnSpc>
                <a:spcPct val="110000"/>
              </a:lnSpc>
            </a:pPr>
            <a:r>
              <a:rPr sz="1500" b="1" i="0">
                <a:solidFill>
                  <a:srgbClr val="34A853"/>
                </a:solidFill>
                <a:latin typeface="Arial"/>
              </a:rPr>
              <a:t>15 тыс.+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6784848" y="3054096"/>
            <a:ext cx="1554480" cy="22860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lnSpc>
                <a:spcPct val="110000"/>
              </a:lnSpc>
            </a:pPr>
            <a:r>
              <a:rPr sz="880" b="0" i="0">
                <a:solidFill>
                  <a:srgbClr val="5B6770"/>
                </a:solidFill>
                <a:latin typeface="Arial"/>
              </a:rPr>
              <a:t>прошли курс по устойчивому развитию компании</a:t>
            </a:r>
          </a:p>
        </p:txBody>
      </p:sp>
    </p:spTree>
    <p:extLst>
      <p:ext uri="{BB962C8B-B14F-4D97-AF65-F5344CB8AC3E}">
        <p14:creationId xmlns:p14="http://schemas.microsoft.com/office/powerpoint/2010/main" val="270327238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20040" y="320040"/>
            <a:ext cx="8503920" cy="822960"/>
          </a:xfrm>
          <a:prstGeom prst="rect">
            <a:avLst/>
          </a:prstGeom>
          <a:solidFill>
            <a:srgbClr val="FFFFFF"/>
          </a:solidFill>
          <a:ln>
            <a:solidFill>
              <a:srgbClr val="D8E0E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Rectangle 2"/>
          <p:cNvSpPr/>
          <p:nvPr/>
        </p:nvSpPr>
        <p:spPr>
          <a:xfrm>
            <a:off x="320040" y="320040"/>
            <a:ext cx="128016" cy="822960"/>
          </a:xfrm>
          <a:prstGeom prst="rect">
            <a:avLst/>
          </a:prstGeom>
          <a:solidFill>
            <a:srgbClr val="137B77"/>
          </a:solidFill>
          <a:ln>
            <a:solidFill>
              <a:srgbClr val="137B77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" name="TextBox 3"/>
          <p:cNvSpPr txBox="1"/>
          <p:nvPr/>
        </p:nvSpPr>
        <p:spPr>
          <a:xfrm>
            <a:off x="530352" y="429768"/>
            <a:ext cx="6035040" cy="27432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lnSpc>
                <a:spcPct val="110000"/>
              </a:lnSpc>
            </a:pPr>
            <a:r>
              <a:rPr sz="2200" b="1" i="0">
                <a:solidFill>
                  <a:srgbClr val="122C5C"/>
                </a:solidFill>
                <a:latin typeface="Arial"/>
              </a:rPr>
              <a:t>Кейс 6. Maybank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30352" y="740664"/>
            <a:ext cx="6583680" cy="16459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lnSpc>
                <a:spcPct val="110000"/>
              </a:lnSpc>
            </a:pPr>
            <a:r>
              <a:rPr sz="1050" b="0" i="0">
                <a:solidFill>
                  <a:srgbClr val="5B6770"/>
                </a:solidFill>
                <a:latin typeface="Arial"/>
              </a:rPr>
              <a:t>Ментальное здоровье и адаптация к новым ролям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7269480" y="475488"/>
            <a:ext cx="1234440" cy="320040"/>
          </a:xfrm>
          <a:prstGeom prst="roundRect">
            <a:avLst/>
          </a:prstGeom>
          <a:solidFill>
            <a:srgbClr val="137B77"/>
          </a:solidFill>
          <a:ln>
            <a:solidFill>
              <a:srgbClr val="137B77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7" name="TextBox 6"/>
          <p:cNvSpPr txBox="1"/>
          <p:nvPr/>
        </p:nvSpPr>
        <p:spPr>
          <a:xfrm>
            <a:off x="7315200" y="530352"/>
            <a:ext cx="1143000" cy="146304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ctr">
              <a:lnSpc>
                <a:spcPct val="110000"/>
              </a:lnSpc>
            </a:pPr>
            <a:r>
              <a:rPr sz="850" b="1" i="0">
                <a:solidFill>
                  <a:srgbClr val="FFFFFF"/>
                </a:solidFill>
                <a:latin typeface="Arial"/>
              </a:rPr>
              <a:t>Кейсы компаний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411480" y="1417320"/>
            <a:ext cx="2615184" cy="2478024"/>
          </a:xfrm>
          <a:prstGeom prst="roundRect">
            <a:avLst/>
          </a:prstGeom>
          <a:solidFill>
            <a:srgbClr val="FFFFFF"/>
          </a:solidFill>
          <a:ln>
            <a:solidFill>
              <a:srgbClr val="D8E0E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9" name="Rounded Rectangle 8"/>
          <p:cNvSpPr/>
          <p:nvPr/>
        </p:nvSpPr>
        <p:spPr>
          <a:xfrm>
            <a:off x="466344" y="1472184"/>
            <a:ext cx="2633472" cy="274320"/>
          </a:xfrm>
          <a:prstGeom prst="roundRect">
            <a:avLst/>
          </a:prstGeom>
          <a:solidFill>
            <a:srgbClr val="137B77"/>
          </a:solidFill>
          <a:ln>
            <a:solidFill>
              <a:srgbClr val="137B77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0" name="TextBox 9"/>
          <p:cNvSpPr txBox="1"/>
          <p:nvPr/>
        </p:nvSpPr>
        <p:spPr>
          <a:xfrm>
            <a:off x="557784" y="1527048"/>
            <a:ext cx="2450592" cy="128016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lnSpc>
                <a:spcPct val="110000"/>
              </a:lnSpc>
            </a:pPr>
            <a:r>
              <a:rPr sz="1100" b="1" i="0">
                <a:solidFill>
                  <a:srgbClr val="FFFFFF"/>
                </a:solidFill>
                <a:latin typeface="Arial"/>
              </a:rPr>
              <a:t>Суть кейса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539496" y="1819656"/>
            <a:ext cx="2487168" cy="1078992"/>
          </a:xfrm>
          <a:prstGeom prst="rect">
            <a:avLst/>
          </a:prstGeom>
          <a:noFill/>
        </p:spPr>
        <p:txBody>
          <a:bodyPr wrap="square" lIns="18288" tIns="18288" rIns="18288" bIns="18288" anchor="t">
            <a:spAutoFit/>
          </a:bodyPr>
          <a:lstStyle/>
          <a:p>
            <a:pPr algn="l">
              <a:lnSpc>
                <a:spcPct val="115000"/>
              </a:lnSpc>
            </a:pPr>
            <a:r>
              <a:rPr sz="1050" b="0" i="0" dirty="0">
                <a:solidFill>
                  <a:srgbClr val="222222"/>
                </a:solidFill>
                <a:latin typeface="Arial"/>
              </a:rPr>
              <a:t>В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отчёте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 Maybank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за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 2024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год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описана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инициатива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 GO Ahead. Take Charge!,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помогающая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сотрудникам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менять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карьерные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роли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 и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адаптироваться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 к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новым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требованиям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.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Банк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также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расширил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сеть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 Mental Health First Aiders: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было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сертифицировано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 45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новых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специалистов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,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всего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их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стало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 210, а в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программах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ментального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благополучия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приняли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участие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 10 160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человек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.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3291840" y="1417320"/>
            <a:ext cx="2818015" cy="2379726"/>
          </a:xfrm>
          <a:prstGeom prst="roundRect">
            <a:avLst/>
          </a:prstGeom>
          <a:solidFill>
            <a:srgbClr val="FFFFFF"/>
          </a:solidFill>
          <a:ln>
            <a:solidFill>
              <a:srgbClr val="D8E0E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3" name="Rounded Rectangle 12"/>
          <p:cNvSpPr/>
          <p:nvPr/>
        </p:nvSpPr>
        <p:spPr>
          <a:xfrm>
            <a:off x="3346704" y="1472184"/>
            <a:ext cx="2953512" cy="274320"/>
          </a:xfrm>
          <a:prstGeom prst="roundRect">
            <a:avLst/>
          </a:prstGeom>
          <a:solidFill>
            <a:srgbClr val="122C5C"/>
          </a:solidFill>
          <a:ln>
            <a:solidFill>
              <a:srgbClr val="122C5C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4" name="TextBox 13"/>
          <p:cNvSpPr txBox="1"/>
          <p:nvPr/>
        </p:nvSpPr>
        <p:spPr>
          <a:xfrm>
            <a:off x="3438144" y="1527048"/>
            <a:ext cx="2770632" cy="128016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lnSpc>
                <a:spcPct val="110000"/>
              </a:lnSpc>
            </a:pPr>
            <a:r>
              <a:rPr sz="1100" b="1" i="0">
                <a:solidFill>
                  <a:srgbClr val="FFFFFF"/>
                </a:solidFill>
                <a:latin typeface="Arial"/>
              </a:rPr>
              <a:t>Что показывает кейс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3419856" y="1819656"/>
            <a:ext cx="2807208" cy="1078992"/>
          </a:xfrm>
          <a:prstGeom prst="rect">
            <a:avLst/>
          </a:prstGeom>
          <a:noFill/>
        </p:spPr>
        <p:txBody>
          <a:bodyPr wrap="square" lIns="18288" tIns="18288" rIns="18288" bIns="18288" anchor="t">
            <a:spAutoFit/>
          </a:bodyPr>
          <a:lstStyle/>
          <a:p>
            <a:pPr algn="l">
              <a:lnSpc>
                <a:spcPct val="115000"/>
              </a:lnSpc>
            </a:pPr>
            <a:r>
              <a:rPr sz="1050" b="0" i="0" dirty="0" err="1">
                <a:solidFill>
                  <a:srgbClr val="222222"/>
                </a:solidFill>
                <a:latin typeface="Arial"/>
              </a:rPr>
              <a:t>Кейс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показывает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,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что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устойчивое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развитие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человеческого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капитала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включает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не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только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профессиональное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обучение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,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но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 и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заботу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 о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психологическом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состоянии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работников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.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Такая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поддержка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помогает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людям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проходить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через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изменения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без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потери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мотивации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 и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эффективности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.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411480" y="3954780"/>
            <a:ext cx="5943600" cy="1417320"/>
          </a:xfrm>
          <a:prstGeom prst="roundRect">
            <a:avLst/>
          </a:prstGeom>
          <a:solidFill>
            <a:srgbClr val="FFFFFF"/>
          </a:solidFill>
          <a:ln>
            <a:solidFill>
              <a:srgbClr val="D8E0E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7" name="Rounded Rectangle 16"/>
          <p:cNvSpPr/>
          <p:nvPr/>
        </p:nvSpPr>
        <p:spPr>
          <a:xfrm>
            <a:off x="502920" y="3998214"/>
            <a:ext cx="5833872" cy="274320"/>
          </a:xfrm>
          <a:prstGeom prst="roundRect">
            <a:avLst/>
          </a:prstGeom>
          <a:solidFill>
            <a:srgbClr val="34A853"/>
          </a:solidFill>
          <a:ln>
            <a:solidFill>
              <a:srgbClr val="34A853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8" name="TextBox 17"/>
          <p:cNvSpPr txBox="1"/>
          <p:nvPr/>
        </p:nvSpPr>
        <p:spPr>
          <a:xfrm>
            <a:off x="690788" y="4047051"/>
            <a:ext cx="5650992" cy="186205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lnSpc>
                <a:spcPct val="110000"/>
              </a:lnSpc>
            </a:pPr>
            <a:r>
              <a:rPr lang="ru-RU" sz="1100" b="1" i="0" dirty="0">
                <a:solidFill>
                  <a:srgbClr val="FFFFFF"/>
                </a:solidFill>
                <a:latin typeface="Arial"/>
              </a:rPr>
              <a:t>Вывод</a:t>
            </a:r>
            <a:endParaRPr sz="1100" b="1" i="0" dirty="0">
              <a:solidFill>
                <a:srgbClr val="FFFFFF"/>
              </a:solidFill>
              <a:latin typeface="Arial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57784" y="4430268"/>
            <a:ext cx="5687568" cy="941832"/>
          </a:xfrm>
          <a:prstGeom prst="rect">
            <a:avLst/>
          </a:prstGeom>
          <a:noFill/>
        </p:spPr>
        <p:txBody>
          <a:bodyPr wrap="square" lIns="18288" tIns="18288" rIns="18288" bIns="18288" anchor="t">
            <a:spAutoFit/>
          </a:bodyPr>
          <a:lstStyle/>
          <a:p>
            <a:pPr algn="l">
              <a:lnSpc>
                <a:spcPct val="115000"/>
              </a:lnSpc>
            </a:pPr>
            <a:r>
              <a:rPr sz="1050" b="0" i="0" dirty="0">
                <a:solidFill>
                  <a:srgbClr val="222222"/>
                </a:solidFill>
                <a:latin typeface="Arial"/>
              </a:rPr>
              <a:t>Maybank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показывает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,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что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поддержка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ментального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здоровья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 и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гибких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карьерных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переходов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становится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важной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частью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устойчивой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кадровой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политики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.</a:t>
            </a:r>
          </a:p>
        </p:txBody>
      </p:sp>
      <p:sp>
        <p:nvSpPr>
          <p:cNvPr id="20" name="Rounded Rectangle 19"/>
          <p:cNvSpPr/>
          <p:nvPr/>
        </p:nvSpPr>
        <p:spPr>
          <a:xfrm>
            <a:off x="6583680" y="1417320"/>
            <a:ext cx="2011680" cy="3246120"/>
          </a:xfrm>
          <a:prstGeom prst="roundRect">
            <a:avLst/>
          </a:prstGeom>
          <a:solidFill>
            <a:srgbClr val="EAF1F8"/>
          </a:solidFill>
          <a:ln>
            <a:solidFill>
              <a:srgbClr val="D8E0E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1" name="TextBox 20"/>
          <p:cNvSpPr txBox="1"/>
          <p:nvPr/>
        </p:nvSpPr>
        <p:spPr>
          <a:xfrm>
            <a:off x="6693408" y="1545336"/>
            <a:ext cx="1645920" cy="18288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lnSpc>
                <a:spcPct val="110000"/>
              </a:lnSpc>
            </a:pPr>
            <a:r>
              <a:rPr sz="1100" b="1" i="0">
                <a:solidFill>
                  <a:srgbClr val="122C5C"/>
                </a:solidFill>
                <a:latin typeface="Arial"/>
              </a:rPr>
              <a:t>Ключевые факты</a:t>
            </a:r>
          </a:p>
        </p:txBody>
      </p:sp>
      <p:sp>
        <p:nvSpPr>
          <p:cNvPr id="22" name="Rounded Rectangle 21"/>
          <p:cNvSpPr/>
          <p:nvPr/>
        </p:nvSpPr>
        <p:spPr>
          <a:xfrm>
            <a:off x="6693408" y="1828800"/>
            <a:ext cx="1792224" cy="749808"/>
          </a:xfrm>
          <a:prstGeom prst="roundRect">
            <a:avLst/>
          </a:prstGeom>
          <a:solidFill>
            <a:srgbClr val="FFFFFF"/>
          </a:solidFill>
          <a:ln>
            <a:solidFill>
              <a:srgbClr val="137B77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3" name="TextBox 22"/>
          <p:cNvSpPr txBox="1"/>
          <p:nvPr/>
        </p:nvSpPr>
        <p:spPr>
          <a:xfrm>
            <a:off x="6784848" y="1938528"/>
            <a:ext cx="1554480" cy="219456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lnSpc>
                <a:spcPct val="110000"/>
              </a:lnSpc>
            </a:pPr>
            <a:r>
              <a:rPr sz="1500" b="1" i="0">
                <a:solidFill>
                  <a:srgbClr val="137B77"/>
                </a:solidFill>
                <a:latin typeface="Arial"/>
              </a:rPr>
              <a:t>45 новых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6784848" y="2212848"/>
            <a:ext cx="1554480" cy="22860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lnSpc>
                <a:spcPct val="110000"/>
              </a:lnSpc>
            </a:pPr>
            <a:r>
              <a:rPr sz="880" b="0" i="0">
                <a:solidFill>
                  <a:srgbClr val="5B6770"/>
                </a:solidFill>
                <a:latin typeface="Arial"/>
              </a:rPr>
              <a:t>Mental Health First Aiders сертифицировано в 2024</a:t>
            </a:r>
          </a:p>
        </p:txBody>
      </p:sp>
      <p:sp>
        <p:nvSpPr>
          <p:cNvPr id="25" name="Rounded Rectangle 24"/>
          <p:cNvSpPr/>
          <p:nvPr/>
        </p:nvSpPr>
        <p:spPr>
          <a:xfrm>
            <a:off x="6693408" y="2670048"/>
            <a:ext cx="1792224" cy="749808"/>
          </a:xfrm>
          <a:prstGeom prst="roundRect">
            <a:avLst/>
          </a:prstGeom>
          <a:solidFill>
            <a:srgbClr val="FFFFFF"/>
          </a:solidFill>
          <a:ln>
            <a:solidFill>
              <a:srgbClr val="137B77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6" name="TextBox 25"/>
          <p:cNvSpPr txBox="1"/>
          <p:nvPr/>
        </p:nvSpPr>
        <p:spPr>
          <a:xfrm>
            <a:off x="6784848" y="2779776"/>
            <a:ext cx="1554480" cy="219456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lnSpc>
                <a:spcPct val="110000"/>
              </a:lnSpc>
            </a:pPr>
            <a:r>
              <a:rPr sz="1800" b="1" i="0">
                <a:solidFill>
                  <a:srgbClr val="137B77"/>
                </a:solidFill>
                <a:latin typeface="Arial"/>
              </a:rPr>
              <a:t>210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6784848" y="3054096"/>
            <a:ext cx="1554480" cy="22860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lnSpc>
                <a:spcPct val="110000"/>
              </a:lnSpc>
            </a:pPr>
            <a:r>
              <a:rPr sz="880" b="0" i="0">
                <a:solidFill>
                  <a:srgbClr val="5B6770"/>
                </a:solidFill>
                <a:latin typeface="Arial"/>
              </a:rPr>
              <a:t>специалистов в сети Mental Health First Aiders</a:t>
            </a:r>
          </a:p>
        </p:txBody>
      </p:sp>
      <p:sp>
        <p:nvSpPr>
          <p:cNvPr id="28" name="Rounded Rectangle 27"/>
          <p:cNvSpPr/>
          <p:nvPr/>
        </p:nvSpPr>
        <p:spPr>
          <a:xfrm>
            <a:off x="6693408" y="3511296"/>
            <a:ext cx="1792224" cy="749808"/>
          </a:xfrm>
          <a:prstGeom prst="roundRect">
            <a:avLst/>
          </a:prstGeom>
          <a:solidFill>
            <a:srgbClr val="FFFFFF"/>
          </a:solidFill>
          <a:ln>
            <a:solidFill>
              <a:srgbClr val="137B77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9" name="TextBox 28"/>
          <p:cNvSpPr txBox="1"/>
          <p:nvPr/>
        </p:nvSpPr>
        <p:spPr>
          <a:xfrm>
            <a:off x="6784848" y="3621024"/>
            <a:ext cx="1554480" cy="219456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lnSpc>
                <a:spcPct val="110000"/>
              </a:lnSpc>
            </a:pPr>
            <a:r>
              <a:rPr sz="1800" b="1" i="0">
                <a:solidFill>
                  <a:srgbClr val="137B77"/>
                </a:solidFill>
                <a:latin typeface="Arial"/>
              </a:rPr>
              <a:t>10 160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6784848" y="3895344"/>
            <a:ext cx="1554480" cy="22860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lnSpc>
                <a:spcPct val="110000"/>
              </a:lnSpc>
            </a:pPr>
            <a:r>
              <a:rPr sz="880" b="0" i="0">
                <a:solidFill>
                  <a:srgbClr val="5B6770"/>
                </a:solidFill>
                <a:latin typeface="Arial"/>
              </a:rPr>
              <a:t>участников программ ментального благополучия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457200" y="4745736"/>
            <a:ext cx="7863840" cy="10972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lnSpc>
                <a:spcPct val="110000"/>
              </a:lnSpc>
            </a:pPr>
            <a:r>
              <a:rPr sz="850" b="0" i="0">
                <a:solidFill>
                  <a:srgbClr val="FFFFFF"/>
                </a:solidFill>
                <a:latin typeface="Arial"/>
              </a:rPr>
              <a:t>Дополнение к основной презентации: практические кейсы компаний</a:t>
            </a:r>
          </a:p>
        </p:txBody>
      </p:sp>
    </p:spTree>
    <p:extLst>
      <p:ext uri="{BB962C8B-B14F-4D97-AF65-F5344CB8AC3E}">
        <p14:creationId xmlns:p14="http://schemas.microsoft.com/office/powerpoint/2010/main" val="4138871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20040" y="320040"/>
            <a:ext cx="8503920" cy="822960"/>
          </a:xfrm>
          <a:prstGeom prst="rect">
            <a:avLst/>
          </a:prstGeom>
          <a:solidFill>
            <a:srgbClr val="FFFFFF"/>
          </a:solidFill>
          <a:ln>
            <a:solidFill>
              <a:srgbClr val="D8E0E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Rectangle 2"/>
          <p:cNvSpPr/>
          <p:nvPr/>
        </p:nvSpPr>
        <p:spPr>
          <a:xfrm>
            <a:off x="320040" y="320040"/>
            <a:ext cx="128016" cy="822960"/>
          </a:xfrm>
          <a:prstGeom prst="rect">
            <a:avLst/>
          </a:prstGeom>
          <a:solidFill>
            <a:srgbClr val="E97D31"/>
          </a:solidFill>
          <a:ln>
            <a:solidFill>
              <a:srgbClr val="E97D3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" name="TextBox 3"/>
          <p:cNvSpPr txBox="1"/>
          <p:nvPr/>
        </p:nvSpPr>
        <p:spPr>
          <a:xfrm>
            <a:off x="530352" y="429768"/>
            <a:ext cx="6035040" cy="27432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lnSpc>
                <a:spcPct val="110000"/>
              </a:lnSpc>
            </a:pPr>
            <a:r>
              <a:rPr sz="2200" b="1" i="0">
                <a:solidFill>
                  <a:srgbClr val="122C5C"/>
                </a:solidFill>
                <a:latin typeface="Arial"/>
              </a:rPr>
              <a:t>Кейс 7. Techcombank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30352" y="740664"/>
            <a:ext cx="6583680" cy="16459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lnSpc>
                <a:spcPct val="110000"/>
              </a:lnSpc>
            </a:pPr>
            <a:r>
              <a:rPr sz="1050" b="0" i="0">
                <a:solidFill>
                  <a:srgbClr val="5B6770"/>
                </a:solidFill>
                <a:latin typeface="Arial"/>
              </a:rPr>
              <a:t>Масштабное обучение сотрудников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7269480" y="475488"/>
            <a:ext cx="1234440" cy="320040"/>
          </a:xfrm>
          <a:prstGeom prst="roundRect">
            <a:avLst/>
          </a:prstGeom>
          <a:solidFill>
            <a:srgbClr val="E97D31"/>
          </a:solidFill>
          <a:ln>
            <a:solidFill>
              <a:srgbClr val="E97D3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7" name="TextBox 6"/>
          <p:cNvSpPr txBox="1"/>
          <p:nvPr/>
        </p:nvSpPr>
        <p:spPr>
          <a:xfrm>
            <a:off x="7315200" y="530352"/>
            <a:ext cx="1143000" cy="146304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ctr">
              <a:lnSpc>
                <a:spcPct val="110000"/>
              </a:lnSpc>
            </a:pPr>
            <a:r>
              <a:rPr sz="850" b="1" i="0">
                <a:solidFill>
                  <a:srgbClr val="FFFFFF"/>
                </a:solidFill>
                <a:latin typeface="Arial"/>
              </a:rPr>
              <a:t>Кейсы компаний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411480" y="1417320"/>
            <a:ext cx="2651760" cy="1865376"/>
          </a:xfrm>
          <a:prstGeom prst="roundRect">
            <a:avLst/>
          </a:prstGeom>
          <a:solidFill>
            <a:srgbClr val="FFFFFF"/>
          </a:solidFill>
          <a:ln>
            <a:solidFill>
              <a:srgbClr val="D8E0E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9" name="Rounded Rectangle 8"/>
          <p:cNvSpPr/>
          <p:nvPr/>
        </p:nvSpPr>
        <p:spPr>
          <a:xfrm>
            <a:off x="466344" y="1472184"/>
            <a:ext cx="2633472" cy="274320"/>
          </a:xfrm>
          <a:prstGeom prst="roundRect">
            <a:avLst/>
          </a:prstGeom>
          <a:solidFill>
            <a:srgbClr val="E97D31"/>
          </a:solidFill>
          <a:ln>
            <a:solidFill>
              <a:srgbClr val="E97D3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0" name="TextBox 9"/>
          <p:cNvSpPr txBox="1"/>
          <p:nvPr/>
        </p:nvSpPr>
        <p:spPr>
          <a:xfrm>
            <a:off x="557784" y="1527048"/>
            <a:ext cx="2450592" cy="128016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lnSpc>
                <a:spcPct val="110000"/>
              </a:lnSpc>
            </a:pPr>
            <a:r>
              <a:rPr sz="1100" b="1" i="0">
                <a:solidFill>
                  <a:srgbClr val="FFFFFF"/>
                </a:solidFill>
                <a:latin typeface="Arial"/>
              </a:rPr>
              <a:t>Суть кейса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539496" y="1819656"/>
            <a:ext cx="2487168" cy="1078992"/>
          </a:xfrm>
          <a:prstGeom prst="rect">
            <a:avLst/>
          </a:prstGeom>
          <a:noFill/>
        </p:spPr>
        <p:txBody>
          <a:bodyPr wrap="square" lIns="18288" tIns="18288" rIns="18288" bIns="18288" anchor="t">
            <a:spAutoFit/>
          </a:bodyPr>
          <a:lstStyle/>
          <a:p>
            <a:pPr algn="l">
              <a:lnSpc>
                <a:spcPct val="115000"/>
              </a:lnSpc>
            </a:pPr>
            <a:r>
              <a:rPr sz="1050" b="0" i="0" dirty="0">
                <a:solidFill>
                  <a:srgbClr val="222222"/>
                </a:solidFill>
                <a:latin typeface="Arial"/>
              </a:rPr>
              <a:t>В 2024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году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сотрудники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Techcombank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 в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среднем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прошли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 54,7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часа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обучения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, а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общий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объём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обучения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составил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 872 219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часов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.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Компания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использует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обучение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как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инструмент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повышения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адаптивности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сотрудников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 и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качества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клиентского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сервиса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.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3291840" y="1417320"/>
            <a:ext cx="2926080" cy="1865376"/>
          </a:xfrm>
          <a:prstGeom prst="roundRect">
            <a:avLst/>
          </a:prstGeom>
          <a:solidFill>
            <a:srgbClr val="FFFFFF"/>
          </a:solidFill>
          <a:ln>
            <a:solidFill>
              <a:srgbClr val="D8E0E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3" name="Rounded Rectangle 12"/>
          <p:cNvSpPr/>
          <p:nvPr/>
        </p:nvSpPr>
        <p:spPr>
          <a:xfrm>
            <a:off x="3346704" y="1472184"/>
            <a:ext cx="2953512" cy="274320"/>
          </a:xfrm>
          <a:prstGeom prst="roundRect">
            <a:avLst/>
          </a:prstGeom>
          <a:solidFill>
            <a:srgbClr val="122C5C"/>
          </a:solidFill>
          <a:ln>
            <a:solidFill>
              <a:srgbClr val="122C5C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4" name="TextBox 13"/>
          <p:cNvSpPr txBox="1"/>
          <p:nvPr/>
        </p:nvSpPr>
        <p:spPr>
          <a:xfrm>
            <a:off x="3438144" y="1527048"/>
            <a:ext cx="2770632" cy="128016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lnSpc>
                <a:spcPct val="110000"/>
              </a:lnSpc>
            </a:pPr>
            <a:r>
              <a:rPr sz="1100" b="1" i="0">
                <a:solidFill>
                  <a:srgbClr val="FFFFFF"/>
                </a:solidFill>
                <a:latin typeface="Arial"/>
              </a:rPr>
              <a:t>Что показывает кейс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3419856" y="1819656"/>
            <a:ext cx="2807208" cy="1078992"/>
          </a:xfrm>
          <a:prstGeom prst="rect">
            <a:avLst/>
          </a:prstGeom>
          <a:noFill/>
        </p:spPr>
        <p:txBody>
          <a:bodyPr wrap="square" lIns="18288" tIns="18288" rIns="18288" bIns="18288" anchor="t">
            <a:spAutoFit/>
          </a:bodyPr>
          <a:lstStyle/>
          <a:p>
            <a:pPr algn="l">
              <a:lnSpc>
                <a:spcPct val="115000"/>
              </a:lnSpc>
            </a:pPr>
            <a:r>
              <a:rPr sz="1050" b="0" i="0" dirty="0" err="1">
                <a:solidFill>
                  <a:srgbClr val="222222"/>
                </a:solidFill>
                <a:latin typeface="Arial"/>
              </a:rPr>
              <a:t>Кейс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показывает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,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что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крупные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организации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рассматривают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обучение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как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механизм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повышения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устойчивости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 к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изменениям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рынка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,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технологий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 и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клиентских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ожиданий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.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Чем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выше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уровень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компетенций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сотрудников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,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тем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устойчивее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компания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 и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тем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выше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качество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обслуживания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.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374904" y="3591929"/>
            <a:ext cx="5852160" cy="1071511"/>
          </a:xfrm>
          <a:prstGeom prst="roundRect">
            <a:avLst/>
          </a:prstGeom>
          <a:solidFill>
            <a:srgbClr val="FFFFFF"/>
          </a:solidFill>
          <a:ln>
            <a:solidFill>
              <a:srgbClr val="D8E0E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7" name="Rounded Rectangle 16"/>
          <p:cNvSpPr/>
          <p:nvPr/>
        </p:nvSpPr>
        <p:spPr>
          <a:xfrm>
            <a:off x="466344" y="3573641"/>
            <a:ext cx="5833872" cy="274320"/>
          </a:xfrm>
          <a:prstGeom prst="roundRect">
            <a:avLst/>
          </a:prstGeom>
          <a:solidFill>
            <a:srgbClr val="34A853"/>
          </a:solidFill>
          <a:ln>
            <a:solidFill>
              <a:srgbClr val="34A853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8" name="TextBox 17"/>
          <p:cNvSpPr txBox="1"/>
          <p:nvPr/>
        </p:nvSpPr>
        <p:spPr>
          <a:xfrm>
            <a:off x="658368" y="3617698"/>
            <a:ext cx="5650992" cy="186205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lnSpc>
                <a:spcPct val="110000"/>
              </a:lnSpc>
            </a:pPr>
            <a:r>
              <a:rPr lang="ru-RU" sz="1100" b="1" i="0" dirty="0">
                <a:solidFill>
                  <a:srgbClr val="FFFFFF"/>
                </a:solidFill>
                <a:latin typeface="Arial"/>
              </a:rPr>
              <a:t>Вывод</a:t>
            </a:r>
            <a:endParaRPr sz="1100" b="1" i="0" dirty="0">
              <a:solidFill>
                <a:srgbClr val="FFFFFF"/>
              </a:solidFill>
              <a:latin typeface="Arial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21208" y="3957689"/>
            <a:ext cx="5687568" cy="941832"/>
          </a:xfrm>
          <a:prstGeom prst="rect">
            <a:avLst/>
          </a:prstGeom>
          <a:noFill/>
        </p:spPr>
        <p:txBody>
          <a:bodyPr wrap="square" lIns="18288" tIns="18288" rIns="18288" bIns="18288" anchor="t">
            <a:spAutoFit/>
          </a:bodyPr>
          <a:lstStyle/>
          <a:p>
            <a:pPr algn="l">
              <a:lnSpc>
                <a:spcPct val="115000"/>
              </a:lnSpc>
            </a:pPr>
            <a:r>
              <a:rPr sz="1050" b="0" i="0" dirty="0" err="1">
                <a:solidFill>
                  <a:srgbClr val="222222"/>
                </a:solidFill>
                <a:latin typeface="Arial"/>
              </a:rPr>
              <a:t>Techcombank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демонстрирует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,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что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системные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инвестиции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 в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обучение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помогают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одновременно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повышать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компетенции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сотрудников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,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качество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сервиса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 и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адаптивность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 </a:t>
            </a:r>
            <a:r>
              <a:rPr sz="1050" b="0" i="0" dirty="0" err="1">
                <a:solidFill>
                  <a:srgbClr val="222222"/>
                </a:solidFill>
                <a:latin typeface="Arial"/>
              </a:rPr>
              <a:t>бизнеса</a:t>
            </a:r>
            <a:r>
              <a:rPr sz="1050" b="0" i="0" dirty="0">
                <a:solidFill>
                  <a:srgbClr val="222222"/>
                </a:solidFill>
                <a:latin typeface="Arial"/>
              </a:rPr>
              <a:t>.</a:t>
            </a:r>
          </a:p>
        </p:txBody>
      </p:sp>
      <p:sp>
        <p:nvSpPr>
          <p:cNvPr id="20" name="Rounded Rectangle 19"/>
          <p:cNvSpPr/>
          <p:nvPr/>
        </p:nvSpPr>
        <p:spPr>
          <a:xfrm>
            <a:off x="6583680" y="1417320"/>
            <a:ext cx="2011680" cy="3246120"/>
          </a:xfrm>
          <a:prstGeom prst="roundRect">
            <a:avLst/>
          </a:prstGeom>
          <a:solidFill>
            <a:srgbClr val="EAF1F8"/>
          </a:solidFill>
          <a:ln>
            <a:solidFill>
              <a:srgbClr val="D8E0E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1" name="TextBox 20"/>
          <p:cNvSpPr txBox="1"/>
          <p:nvPr/>
        </p:nvSpPr>
        <p:spPr>
          <a:xfrm>
            <a:off x="6693408" y="1545336"/>
            <a:ext cx="1645920" cy="18288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lnSpc>
                <a:spcPct val="110000"/>
              </a:lnSpc>
            </a:pPr>
            <a:r>
              <a:rPr sz="1100" b="1" i="0">
                <a:solidFill>
                  <a:srgbClr val="122C5C"/>
                </a:solidFill>
                <a:latin typeface="Arial"/>
              </a:rPr>
              <a:t>Ключевые факты</a:t>
            </a:r>
          </a:p>
        </p:txBody>
      </p:sp>
      <p:sp>
        <p:nvSpPr>
          <p:cNvPr id="22" name="Rounded Rectangle 21"/>
          <p:cNvSpPr/>
          <p:nvPr/>
        </p:nvSpPr>
        <p:spPr>
          <a:xfrm>
            <a:off x="6693408" y="1828800"/>
            <a:ext cx="1792224" cy="749808"/>
          </a:xfrm>
          <a:prstGeom prst="roundRect">
            <a:avLst/>
          </a:prstGeom>
          <a:solidFill>
            <a:srgbClr val="FFFFFF"/>
          </a:solidFill>
          <a:ln>
            <a:solidFill>
              <a:srgbClr val="E97D3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3" name="TextBox 22"/>
          <p:cNvSpPr txBox="1"/>
          <p:nvPr/>
        </p:nvSpPr>
        <p:spPr>
          <a:xfrm>
            <a:off x="6784848" y="1938528"/>
            <a:ext cx="1554480" cy="219456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lnSpc>
                <a:spcPct val="110000"/>
              </a:lnSpc>
            </a:pPr>
            <a:r>
              <a:rPr sz="1500" b="1" i="0">
                <a:solidFill>
                  <a:srgbClr val="E97D31"/>
                </a:solidFill>
                <a:latin typeface="Arial"/>
              </a:rPr>
              <a:t>54,7 часа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6784848" y="2212848"/>
            <a:ext cx="1554480" cy="22860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lnSpc>
                <a:spcPct val="110000"/>
              </a:lnSpc>
            </a:pPr>
            <a:r>
              <a:rPr sz="880" b="0" i="0">
                <a:solidFill>
                  <a:srgbClr val="5B6770"/>
                </a:solidFill>
                <a:latin typeface="Arial"/>
              </a:rPr>
              <a:t>обучения в среднем на сотрудника</a:t>
            </a:r>
          </a:p>
        </p:txBody>
      </p:sp>
      <p:sp>
        <p:nvSpPr>
          <p:cNvPr id="25" name="Rounded Rectangle 24"/>
          <p:cNvSpPr/>
          <p:nvPr/>
        </p:nvSpPr>
        <p:spPr>
          <a:xfrm>
            <a:off x="6693408" y="2670048"/>
            <a:ext cx="1792224" cy="749808"/>
          </a:xfrm>
          <a:prstGeom prst="roundRect">
            <a:avLst/>
          </a:prstGeom>
          <a:solidFill>
            <a:srgbClr val="FFFFFF"/>
          </a:solidFill>
          <a:ln>
            <a:solidFill>
              <a:srgbClr val="E97D3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6" name="TextBox 25"/>
          <p:cNvSpPr txBox="1"/>
          <p:nvPr/>
        </p:nvSpPr>
        <p:spPr>
          <a:xfrm>
            <a:off x="6784848" y="2779776"/>
            <a:ext cx="1554480" cy="219456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lnSpc>
                <a:spcPct val="110000"/>
              </a:lnSpc>
            </a:pPr>
            <a:r>
              <a:rPr sz="1500" b="1" i="0">
                <a:solidFill>
                  <a:srgbClr val="E97D31"/>
                </a:solidFill>
                <a:latin typeface="Arial"/>
              </a:rPr>
              <a:t>872 219 часов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6784848" y="3054096"/>
            <a:ext cx="1554480" cy="22860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lnSpc>
                <a:spcPct val="110000"/>
              </a:lnSpc>
            </a:pPr>
            <a:r>
              <a:rPr sz="880" b="0" i="0">
                <a:solidFill>
                  <a:srgbClr val="5B6770"/>
                </a:solidFill>
                <a:latin typeface="Arial"/>
              </a:rPr>
              <a:t>совокупный объём обучения в 2024 году</a:t>
            </a:r>
          </a:p>
        </p:txBody>
      </p:sp>
    </p:spTree>
    <p:extLst>
      <p:ext uri="{BB962C8B-B14F-4D97-AF65-F5344CB8AC3E}">
        <p14:creationId xmlns:p14="http://schemas.microsoft.com/office/powerpoint/2010/main" val="31967727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0B1F3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Oval 2"/>
          <p:cNvSpPr/>
          <p:nvPr/>
        </p:nvSpPr>
        <p:spPr>
          <a:xfrm>
            <a:off x="-1280160" y="4937760"/>
            <a:ext cx="3657600" cy="3657600"/>
          </a:xfrm>
          <a:prstGeom prst="ellipse">
            <a:avLst/>
          </a:prstGeom>
          <a:noFill/>
          <a:ln w="25400">
            <a:solidFill>
              <a:srgbClr val="245B8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" name="Oval 3"/>
          <p:cNvSpPr/>
          <p:nvPr/>
        </p:nvSpPr>
        <p:spPr>
          <a:xfrm>
            <a:off x="9692640" y="-914400"/>
            <a:ext cx="3840480" cy="3840480"/>
          </a:xfrm>
          <a:prstGeom prst="ellipse">
            <a:avLst/>
          </a:prstGeom>
          <a:noFill/>
          <a:ln w="25400">
            <a:solidFill>
              <a:srgbClr val="2C9F9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5" name="TextBox 4"/>
          <p:cNvSpPr txBox="1"/>
          <p:nvPr/>
        </p:nvSpPr>
        <p:spPr>
          <a:xfrm>
            <a:off x="685800" y="914400"/>
            <a:ext cx="7315200" cy="54864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3000" b="1" i="0">
                <a:solidFill>
                  <a:srgbClr val="FFFFFF"/>
                </a:solidFill>
                <a:latin typeface="Arial"/>
              </a:rPr>
              <a:t>Итог: сильные люди — сильный бизнес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85800" y="1805940"/>
            <a:ext cx="6492240" cy="105156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500" b="0" i="0" dirty="0" err="1">
                <a:solidFill>
                  <a:srgbClr val="DCEAF8"/>
                </a:solidFill>
                <a:latin typeface="Arial"/>
              </a:rPr>
              <a:t>Развитие</a:t>
            </a:r>
            <a:r>
              <a:rPr sz="1500" b="0" i="0" dirty="0">
                <a:solidFill>
                  <a:srgbClr val="DCEAF8"/>
                </a:solidFill>
                <a:latin typeface="Arial"/>
              </a:rPr>
              <a:t> </a:t>
            </a:r>
            <a:r>
              <a:rPr sz="1500" b="0" i="0" dirty="0" err="1">
                <a:solidFill>
                  <a:srgbClr val="DCEAF8"/>
                </a:solidFill>
                <a:latin typeface="Arial"/>
              </a:rPr>
              <a:t>человеческого</a:t>
            </a:r>
            <a:r>
              <a:rPr sz="1500" b="0" i="0" dirty="0">
                <a:solidFill>
                  <a:srgbClr val="DCEAF8"/>
                </a:solidFill>
                <a:latin typeface="Arial"/>
              </a:rPr>
              <a:t> </a:t>
            </a:r>
            <a:r>
              <a:rPr sz="1500" b="0" i="0" dirty="0" err="1">
                <a:solidFill>
                  <a:srgbClr val="DCEAF8"/>
                </a:solidFill>
                <a:latin typeface="Arial"/>
              </a:rPr>
              <a:t>капитала</a:t>
            </a:r>
            <a:r>
              <a:rPr sz="1500" b="0" i="0" dirty="0">
                <a:solidFill>
                  <a:srgbClr val="DCEAF8"/>
                </a:solidFill>
                <a:latin typeface="Arial"/>
              </a:rPr>
              <a:t> в </a:t>
            </a:r>
            <a:r>
              <a:rPr sz="1500" b="0" i="0" dirty="0" err="1">
                <a:solidFill>
                  <a:srgbClr val="DCEAF8"/>
                </a:solidFill>
                <a:latin typeface="Arial"/>
              </a:rPr>
              <a:t>контексте</a:t>
            </a:r>
            <a:r>
              <a:rPr sz="1500" b="0" i="0" dirty="0">
                <a:solidFill>
                  <a:srgbClr val="DCEAF8"/>
                </a:solidFill>
                <a:latin typeface="Arial"/>
              </a:rPr>
              <a:t> ЦУР — </a:t>
            </a:r>
            <a:r>
              <a:rPr sz="1500" b="0" i="0" dirty="0" err="1">
                <a:solidFill>
                  <a:srgbClr val="DCEAF8"/>
                </a:solidFill>
                <a:latin typeface="Arial"/>
              </a:rPr>
              <a:t>это</a:t>
            </a:r>
            <a:r>
              <a:rPr sz="1500" b="0" i="0" dirty="0">
                <a:solidFill>
                  <a:srgbClr val="DCEAF8"/>
                </a:solidFill>
                <a:latin typeface="Arial"/>
              </a:rPr>
              <a:t> </a:t>
            </a:r>
            <a:r>
              <a:rPr sz="1500" b="0" i="0" dirty="0" err="1">
                <a:solidFill>
                  <a:srgbClr val="DCEAF8"/>
                </a:solidFill>
                <a:latin typeface="Arial"/>
              </a:rPr>
              <a:t>практическая</a:t>
            </a:r>
            <a:r>
              <a:rPr sz="1500" b="0" i="0" dirty="0">
                <a:solidFill>
                  <a:srgbClr val="DCEAF8"/>
                </a:solidFill>
                <a:latin typeface="Arial"/>
              </a:rPr>
              <a:t> </a:t>
            </a:r>
            <a:r>
              <a:rPr sz="1500" b="0" i="0" dirty="0" err="1">
                <a:solidFill>
                  <a:srgbClr val="DCEAF8"/>
                </a:solidFill>
                <a:latin typeface="Arial"/>
              </a:rPr>
              <a:t>стратегия</a:t>
            </a:r>
            <a:r>
              <a:rPr sz="1500" b="0" i="0" dirty="0">
                <a:solidFill>
                  <a:srgbClr val="DCEAF8"/>
                </a:solidFill>
                <a:latin typeface="Arial"/>
              </a:rPr>
              <a:t>: </a:t>
            </a:r>
            <a:r>
              <a:rPr sz="1500" b="0" i="0" dirty="0" err="1">
                <a:solidFill>
                  <a:srgbClr val="DCEAF8"/>
                </a:solidFill>
                <a:latin typeface="Arial"/>
              </a:rPr>
              <a:t>она</a:t>
            </a:r>
            <a:r>
              <a:rPr sz="1500" b="0" i="0" dirty="0">
                <a:solidFill>
                  <a:srgbClr val="DCEAF8"/>
                </a:solidFill>
                <a:latin typeface="Arial"/>
              </a:rPr>
              <a:t> </a:t>
            </a:r>
            <a:r>
              <a:rPr sz="1500" b="0" i="0" dirty="0" err="1">
                <a:solidFill>
                  <a:srgbClr val="DCEAF8"/>
                </a:solidFill>
                <a:latin typeface="Arial"/>
              </a:rPr>
              <a:t>помогает</a:t>
            </a:r>
            <a:r>
              <a:rPr sz="1500" b="0" i="0" dirty="0">
                <a:solidFill>
                  <a:srgbClr val="DCEAF8"/>
                </a:solidFill>
                <a:latin typeface="Arial"/>
              </a:rPr>
              <a:t> </a:t>
            </a:r>
            <a:r>
              <a:rPr sz="1500" b="0" i="0" dirty="0" err="1">
                <a:solidFill>
                  <a:srgbClr val="DCEAF8"/>
                </a:solidFill>
                <a:latin typeface="Arial"/>
              </a:rPr>
              <a:t>компании</a:t>
            </a:r>
            <a:r>
              <a:rPr sz="1500" b="0" i="0" dirty="0">
                <a:solidFill>
                  <a:srgbClr val="DCEAF8"/>
                </a:solidFill>
                <a:latin typeface="Arial"/>
              </a:rPr>
              <a:t> </a:t>
            </a:r>
            <a:r>
              <a:rPr sz="1500" b="0" i="0" dirty="0" err="1">
                <a:solidFill>
                  <a:srgbClr val="DCEAF8"/>
                </a:solidFill>
                <a:latin typeface="Arial"/>
              </a:rPr>
              <a:t>расти</a:t>
            </a:r>
            <a:r>
              <a:rPr sz="1500" b="0" i="0" dirty="0">
                <a:solidFill>
                  <a:srgbClr val="DCEAF8"/>
                </a:solidFill>
                <a:latin typeface="Arial"/>
              </a:rPr>
              <a:t>, </a:t>
            </a:r>
            <a:r>
              <a:rPr sz="1500" b="0" i="0" dirty="0" err="1">
                <a:solidFill>
                  <a:srgbClr val="DCEAF8"/>
                </a:solidFill>
                <a:latin typeface="Arial"/>
              </a:rPr>
              <a:t>быть</a:t>
            </a:r>
            <a:r>
              <a:rPr sz="1500" b="0" i="0" dirty="0">
                <a:solidFill>
                  <a:srgbClr val="DCEAF8"/>
                </a:solidFill>
                <a:latin typeface="Arial"/>
              </a:rPr>
              <a:t> </a:t>
            </a:r>
            <a:r>
              <a:rPr sz="1500" b="0" i="0" dirty="0" err="1">
                <a:solidFill>
                  <a:srgbClr val="DCEAF8"/>
                </a:solidFill>
                <a:latin typeface="Arial"/>
              </a:rPr>
              <a:t>устойчивой</a:t>
            </a:r>
            <a:r>
              <a:rPr sz="1500" b="0" i="0" dirty="0">
                <a:solidFill>
                  <a:srgbClr val="DCEAF8"/>
                </a:solidFill>
                <a:latin typeface="Arial"/>
              </a:rPr>
              <a:t> к </a:t>
            </a:r>
            <a:r>
              <a:rPr sz="1500" b="0" i="0" dirty="0" err="1">
                <a:solidFill>
                  <a:srgbClr val="DCEAF8"/>
                </a:solidFill>
                <a:latin typeface="Arial"/>
              </a:rPr>
              <a:t>изменениям</a:t>
            </a:r>
            <a:r>
              <a:rPr sz="1500" b="0" i="0" dirty="0">
                <a:solidFill>
                  <a:srgbClr val="DCEAF8"/>
                </a:solidFill>
                <a:latin typeface="Arial"/>
              </a:rPr>
              <a:t> и </a:t>
            </a:r>
            <a:r>
              <a:rPr sz="1500" b="0" i="0" dirty="0" err="1">
                <a:solidFill>
                  <a:srgbClr val="DCEAF8"/>
                </a:solidFill>
                <a:latin typeface="Arial"/>
              </a:rPr>
              <a:t>создавать</a:t>
            </a:r>
            <a:r>
              <a:rPr sz="1500" b="0" i="0" dirty="0">
                <a:solidFill>
                  <a:srgbClr val="DCEAF8"/>
                </a:solidFill>
                <a:latin typeface="Arial"/>
              </a:rPr>
              <a:t> </a:t>
            </a:r>
            <a:r>
              <a:rPr sz="1500" b="0" i="0" dirty="0" err="1">
                <a:solidFill>
                  <a:srgbClr val="DCEAF8"/>
                </a:solidFill>
                <a:latin typeface="Arial"/>
              </a:rPr>
              <a:t>положительное</a:t>
            </a:r>
            <a:r>
              <a:rPr sz="1500" b="0" i="0" dirty="0">
                <a:solidFill>
                  <a:srgbClr val="DCEAF8"/>
                </a:solidFill>
                <a:latin typeface="Arial"/>
              </a:rPr>
              <a:t> </a:t>
            </a:r>
            <a:r>
              <a:rPr sz="1500" b="0" i="0" dirty="0" err="1">
                <a:solidFill>
                  <a:srgbClr val="DCEAF8"/>
                </a:solidFill>
                <a:latin typeface="Arial"/>
              </a:rPr>
              <a:t>влияние</a:t>
            </a:r>
            <a:r>
              <a:rPr sz="1500" b="0" i="0" dirty="0">
                <a:solidFill>
                  <a:srgbClr val="DCEAF8"/>
                </a:solidFill>
                <a:latin typeface="Arial"/>
              </a:rPr>
              <a:t> </a:t>
            </a:r>
            <a:r>
              <a:rPr sz="1500" b="0" i="0" dirty="0" err="1">
                <a:solidFill>
                  <a:srgbClr val="DCEAF8"/>
                </a:solidFill>
                <a:latin typeface="Arial"/>
              </a:rPr>
              <a:t>для</a:t>
            </a:r>
            <a:r>
              <a:rPr sz="1500" b="0" i="0" dirty="0">
                <a:solidFill>
                  <a:srgbClr val="DCEAF8"/>
                </a:solidFill>
                <a:latin typeface="Arial"/>
              </a:rPr>
              <a:t> </a:t>
            </a:r>
            <a:r>
              <a:rPr sz="1500" b="0" i="0" dirty="0" err="1">
                <a:solidFill>
                  <a:srgbClr val="DCEAF8"/>
                </a:solidFill>
                <a:latin typeface="Arial"/>
              </a:rPr>
              <a:t>сотрудников</a:t>
            </a:r>
            <a:r>
              <a:rPr sz="1500" b="0" i="0" dirty="0">
                <a:solidFill>
                  <a:srgbClr val="DCEAF8"/>
                </a:solidFill>
                <a:latin typeface="Arial"/>
              </a:rPr>
              <a:t>, </a:t>
            </a:r>
            <a:r>
              <a:rPr sz="1500" b="0" i="0" dirty="0" err="1">
                <a:solidFill>
                  <a:srgbClr val="DCEAF8"/>
                </a:solidFill>
                <a:latin typeface="Arial"/>
              </a:rPr>
              <a:t>общества</a:t>
            </a:r>
            <a:r>
              <a:rPr sz="1500" b="0" i="0" dirty="0">
                <a:solidFill>
                  <a:srgbClr val="DCEAF8"/>
                </a:solidFill>
                <a:latin typeface="Arial"/>
              </a:rPr>
              <a:t> и </a:t>
            </a:r>
            <a:r>
              <a:rPr sz="1500" b="0" i="0" dirty="0" err="1">
                <a:solidFill>
                  <a:srgbClr val="DCEAF8"/>
                </a:solidFill>
                <a:latin typeface="Arial"/>
              </a:rPr>
              <a:t>экономики</a:t>
            </a:r>
            <a:r>
              <a:rPr sz="1500" b="0" i="0" dirty="0">
                <a:solidFill>
                  <a:srgbClr val="DCEAF8"/>
                </a:solidFill>
                <a:latin typeface="Arial"/>
              </a:rPr>
              <a:t>.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777240" y="3154680"/>
            <a:ext cx="4297680" cy="685800"/>
          </a:xfrm>
          <a:prstGeom prst="roundRect">
            <a:avLst/>
          </a:prstGeom>
          <a:solidFill>
            <a:srgbClr val="174A6A"/>
          </a:solidFill>
          <a:ln w="10160">
            <a:solidFill>
              <a:srgbClr val="285B7D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8" name="TextBox 7"/>
          <p:cNvSpPr txBox="1"/>
          <p:nvPr/>
        </p:nvSpPr>
        <p:spPr>
          <a:xfrm>
            <a:off x="1005840" y="3291840"/>
            <a:ext cx="3931920" cy="20116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300" b="1" i="0">
                <a:solidFill>
                  <a:srgbClr val="FFFFFF"/>
                </a:solidFill>
                <a:latin typeface="Arial"/>
              </a:rPr>
              <a:t>Инвестируйте в людей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005840" y="3547872"/>
            <a:ext cx="3931920" cy="16459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930" b="0" i="0">
                <a:solidFill>
                  <a:srgbClr val="BFE8E4"/>
                </a:solidFill>
                <a:latin typeface="Arial"/>
              </a:rPr>
              <a:t>образование, здоровье, благополучие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5532120" y="3154680"/>
            <a:ext cx="4297680" cy="685800"/>
          </a:xfrm>
          <a:prstGeom prst="roundRect">
            <a:avLst/>
          </a:prstGeom>
          <a:solidFill>
            <a:srgbClr val="174A6A"/>
          </a:solidFill>
          <a:ln w="10160">
            <a:solidFill>
              <a:srgbClr val="285B7D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1" name="TextBox 10"/>
          <p:cNvSpPr txBox="1"/>
          <p:nvPr/>
        </p:nvSpPr>
        <p:spPr>
          <a:xfrm>
            <a:off x="5760720" y="3291840"/>
            <a:ext cx="3931920" cy="20116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300" b="1" i="0">
                <a:solidFill>
                  <a:srgbClr val="FFFFFF"/>
                </a:solidFill>
                <a:latin typeface="Arial"/>
              </a:rPr>
              <a:t>Связывайте инициативы с ЦУР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5760720" y="3547872"/>
            <a:ext cx="3931920" cy="16459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930" b="0" i="0">
                <a:solidFill>
                  <a:srgbClr val="BFE8E4"/>
                </a:solidFill>
                <a:latin typeface="Arial"/>
              </a:rPr>
              <a:t>чтобы видеть социальный и бизнес‑эффект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777240" y="4114800"/>
            <a:ext cx="4297680" cy="685800"/>
          </a:xfrm>
          <a:prstGeom prst="roundRect">
            <a:avLst/>
          </a:prstGeom>
          <a:solidFill>
            <a:srgbClr val="174A6A"/>
          </a:solidFill>
          <a:ln w="10160">
            <a:solidFill>
              <a:srgbClr val="285B7D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4" name="TextBox 13"/>
          <p:cNvSpPr txBox="1"/>
          <p:nvPr/>
        </p:nvSpPr>
        <p:spPr>
          <a:xfrm>
            <a:off x="1005840" y="4251960"/>
            <a:ext cx="3931920" cy="20116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300" b="1" i="0">
                <a:solidFill>
                  <a:srgbClr val="FFFFFF"/>
                </a:solidFill>
                <a:latin typeface="Arial"/>
              </a:rPr>
              <a:t>Измеряйте результат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05840" y="4507992"/>
            <a:ext cx="3931920" cy="16459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930" b="0" i="0">
                <a:solidFill>
                  <a:srgbClr val="BFE8E4"/>
                </a:solidFill>
                <a:latin typeface="Arial"/>
              </a:rPr>
              <a:t>данные превращают развитие в управляемый процесс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5532120" y="4114800"/>
            <a:ext cx="4297680" cy="685800"/>
          </a:xfrm>
          <a:prstGeom prst="roundRect">
            <a:avLst/>
          </a:prstGeom>
          <a:solidFill>
            <a:srgbClr val="174A6A"/>
          </a:solidFill>
          <a:ln w="10160">
            <a:solidFill>
              <a:srgbClr val="285B7D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7" name="TextBox 16"/>
          <p:cNvSpPr txBox="1"/>
          <p:nvPr/>
        </p:nvSpPr>
        <p:spPr>
          <a:xfrm>
            <a:off x="5760720" y="4251960"/>
            <a:ext cx="3931920" cy="20116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300" b="1" i="0">
                <a:solidFill>
                  <a:srgbClr val="FFFFFF"/>
                </a:solidFill>
                <a:latin typeface="Arial"/>
              </a:rPr>
              <a:t>Создавайте культуру доверия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760720" y="4507992"/>
            <a:ext cx="3931920" cy="16459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930" b="0" i="0">
                <a:solidFill>
                  <a:srgbClr val="BFE8E4"/>
                </a:solidFill>
                <a:latin typeface="Arial"/>
              </a:rPr>
              <a:t>люди раскрывают потенциал там, где есть смысл и безопасность</a:t>
            </a:r>
          </a:p>
        </p:txBody>
      </p:sp>
      <p:sp>
        <p:nvSpPr>
          <p:cNvPr id="19" name="Oval 18"/>
          <p:cNvSpPr/>
          <p:nvPr/>
        </p:nvSpPr>
        <p:spPr>
          <a:xfrm>
            <a:off x="8732520" y="1097280"/>
            <a:ext cx="2514600" cy="2514600"/>
          </a:xfrm>
          <a:prstGeom prst="ellipse">
            <a:avLst/>
          </a:prstGeom>
          <a:solidFill>
            <a:srgbClr val="E8F7F3"/>
          </a:solidFill>
          <a:ln w="15240">
            <a:solidFill>
              <a:srgbClr val="49D3C5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0" name="TextBox 19"/>
          <p:cNvSpPr txBox="1"/>
          <p:nvPr/>
        </p:nvSpPr>
        <p:spPr>
          <a:xfrm>
            <a:off x="9006840" y="1874519"/>
            <a:ext cx="1965960" cy="50292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ctr"/>
            <a:r>
              <a:rPr sz="3400" b="1" i="0">
                <a:solidFill>
                  <a:srgbClr val="0B1F3A"/>
                </a:solidFill>
                <a:latin typeface="Arial"/>
              </a:rPr>
              <a:t>2030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8732520" y="3857065"/>
            <a:ext cx="2514600" cy="41148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ctr"/>
            <a:r>
              <a:rPr sz="1300" b="1" i="0" dirty="0" err="1">
                <a:solidFill>
                  <a:srgbClr val="A3D977"/>
                </a:solidFill>
                <a:latin typeface="Arial"/>
              </a:rPr>
              <a:t>люди</a:t>
            </a:r>
            <a:r>
              <a:rPr sz="1300" b="1" i="0" dirty="0">
                <a:solidFill>
                  <a:srgbClr val="A3D977"/>
                </a:solidFill>
                <a:latin typeface="Arial"/>
              </a:rPr>
              <a:t> • </a:t>
            </a:r>
            <a:r>
              <a:rPr sz="1300" b="1" i="0" dirty="0" err="1">
                <a:solidFill>
                  <a:srgbClr val="A3D977"/>
                </a:solidFill>
                <a:latin typeface="Arial"/>
              </a:rPr>
              <a:t>цели</a:t>
            </a:r>
            <a:r>
              <a:rPr sz="1300" b="1" i="0" dirty="0">
                <a:solidFill>
                  <a:srgbClr val="A3D977"/>
                </a:solidFill>
                <a:latin typeface="Arial"/>
              </a:rPr>
              <a:t> • </a:t>
            </a:r>
            <a:r>
              <a:rPr sz="1300" b="1" i="0" dirty="0" err="1">
                <a:solidFill>
                  <a:srgbClr val="A3D977"/>
                </a:solidFill>
                <a:latin typeface="Arial"/>
              </a:rPr>
              <a:t>устойчивость</a:t>
            </a:r>
            <a:endParaRPr sz="1300" b="1" i="0" dirty="0">
              <a:solidFill>
                <a:srgbClr val="A3D977"/>
              </a:solidFill>
              <a:latin typeface="Arial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1201400" y="6446520"/>
            <a:ext cx="457200" cy="22860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r"/>
            <a:r>
              <a:rPr sz="900" b="1" i="0">
                <a:solidFill>
                  <a:srgbClr val="6B7280"/>
                </a:solidFill>
                <a:latin typeface="Arial"/>
              </a:rPr>
              <a:t>10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7FAF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Oval 2"/>
          <p:cNvSpPr/>
          <p:nvPr/>
        </p:nvSpPr>
        <p:spPr>
          <a:xfrm>
            <a:off x="-1280160" y="4937760"/>
            <a:ext cx="3657600" cy="3657600"/>
          </a:xfrm>
          <a:prstGeom prst="ellipse">
            <a:avLst/>
          </a:prstGeom>
          <a:noFill/>
          <a:ln w="25400">
            <a:solidFill>
              <a:srgbClr val="D6EAF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" name="Oval 3"/>
          <p:cNvSpPr/>
          <p:nvPr/>
        </p:nvSpPr>
        <p:spPr>
          <a:xfrm>
            <a:off x="9692640" y="-914400"/>
            <a:ext cx="3840480" cy="3840480"/>
          </a:xfrm>
          <a:prstGeom prst="ellipse">
            <a:avLst/>
          </a:prstGeom>
          <a:noFill/>
          <a:ln w="25400">
            <a:solidFill>
              <a:srgbClr val="B5E2DD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5" name="TextBox 4"/>
          <p:cNvSpPr txBox="1"/>
          <p:nvPr/>
        </p:nvSpPr>
        <p:spPr>
          <a:xfrm>
            <a:off x="502920" y="320040"/>
            <a:ext cx="10881360" cy="41148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2400" b="1" i="0">
                <a:solidFill>
                  <a:srgbClr val="0B1F3A"/>
                </a:solidFill>
                <a:latin typeface="Arial"/>
              </a:rPr>
              <a:t>1. Что такое человеческий капитал?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30352" y="850392"/>
            <a:ext cx="10149840" cy="329184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050" b="0" i="0">
                <a:solidFill>
                  <a:srgbClr val="6B7280"/>
                </a:solidFill>
                <a:latin typeface="Arial"/>
              </a:rPr>
              <a:t>Бизнес рассматривает человеческий капитал как актив, который можно развивать, измерять и превращать в устойчивые результаты.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594360" y="1417320"/>
            <a:ext cx="5394960" cy="4069080"/>
          </a:xfrm>
          <a:prstGeom prst="roundRect">
            <a:avLst/>
          </a:prstGeom>
          <a:solidFill>
            <a:srgbClr val="FFFFFF"/>
          </a:solidFill>
          <a:ln w="10160">
            <a:solidFill>
              <a:srgbClr val="DDE7E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8" name="TextBox 7"/>
          <p:cNvSpPr txBox="1"/>
          <p:nvPr/>
        </p:nvSpPr>
        <p:spPr>
          <a:xfrm>
            <a:off x="868680" y="1783080"/>
            <a:ext cx="4800600" cy="100584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600" b="1" i="0">
                <a:solidFill>
                  <a:srgbClr val="0B1F3A"/>
                </a:solidFill>
                <a:latin typeface="Arial"/>
              </a:rPr>
              <a:t>Человеческий капитал — это знания, навыки, здоровье, мотивация и вовлечённость людей, которые позволяют создавать экономическую и социальную ценность.</a:t>
            </a:r>
          </a:p>
        </p:txBody>
      </p:sp>
      <p:sp>
        <p:nvSpPr>
          <p:cNvPr id="9" name="Oval 8"/>
          <p:cNvSpPr/>
          <p:nvPr/>
        </p:nvSpPr>
        <p:spPr>
          <a:xfrm>
            <a:off x="960120" y="3136392"/>
            <a:ext cx="118872" cy="118872"/>
          </a:xfrm>
          <a:prstGeom prst="ellipse">
            <a:avLst/>
          </a:prstGeom>
          <a:solidFill>
            <a:srgbClr val="1EA7A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0" name="TextBox 9"/>
          <p:cNvSpPr txBox="1"/>
          <p:nvPr/>
        </p:nvSpPr>
        <p:spPr>
          <a:xfrm>
            <a:off x="1188720" y="3063240"/>
            <a:ext cx="4526280" cy="29260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220" b="0" i="0">
                <a:solidFill>
                  <a:srgbClr val="111827"/>
                </a:solidFill>
                <a:latin typeface="Arial"/>
              </a:rPr>
              <a:t>компетенции и обучение сотрудников</a:t>
            </a:r>
          </a:p>
        </p:txBody>
      </p:sp>
      <p:sp>
        <p:nvSpPr>
          <p:cNvPr id="11" name="Oval 10"/>
          <p:cNvSpPr/>
          <p:nvPr/>
        </p:nvSpPr>
        <p:spPr>
          <a:xfrm>
            <a:off x="960120" y="3520440"/>
            <a:ext cx="118872" cy="118872"/>
          </a:xfrm>
          <a:prstGeom prst="ellipse">
            <a:avLst/>
          </a:prstGeom>
          <a:solidFill>
            <a:srgbClr val="1EA7A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2" name="TextBox 11"/>
          <p:cNvSpPr txBox="1"/>
          <p:nvPr/>
        </p:nvSpPr>
        <p:spPr>
          <a:xfrm>
            <a:off x="1188720" y="3447288"/>
            <a:ext cx="4526280" cy="29260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220" b="0" i="0">
                <a:solidFill>
                  <a:srgbClr val="111827"/>
                </a:solidFill>
                <a:latin typeface="Arial"/>
              </a:rPr>
              <a:t>физическое и ментальное здоровье</a:t>
            </a:r>
          </a:p>
        </p:txBody>
      </p:sp>
      <p:sp>
        <p:nvSpPr>
          <p:cNvPr id="13" name="Oval 12"/>
          <p:cNvSpPr/>
          <p:nvPr/>
        </p:nvSpPr>
        <p:spPr>
          <a:xfrm>
            <a:off x="960120" y="3904488"/>
            <a:ext cx="118872" cy="118872"/>
          </a:xfrm>
          <a:prstGeom prst="ellipse">
            <a:avLst/>
          </a:prstGeom>
          <a:solidFill>
            <a:srgbClr val="1EA7A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4" name="TextBox 13"/>
          <p:cNvSpPr txBox="1"/>
          <p:nvPr/>
        </p:nvSpPr>
        <p:spPr>
          <a:xfrm>
            <a:off x="1188720" y="3831336"/>
            <a:ext cx="4526280" cy="29260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220" b="0" i="0">
                <a:solidFill>
                  <a:srgbClr val="111827"/>
                </a:solidFill>
                <a:latin typeface="Arial"/>
              </a:rPr>
              <a:t>культура доверия, ответственности и сотрудничества</a:t>
            </a:r>
          </a:p>
        </p:txBody>
      </p:sp>
      <p:sp>
        <p:nvSpPr>
          <p:cNvPr id="15" name="Oval 14"/>
          <p:cNvSpPr/>
          <p:nvPr/>
        </p:nvSpPr>
        <p:spPr>
          <a:xfrm>
            <a:off x="960120" y="4288536"/>
            <a:ext cx="118872" cy="118872"/>
          </a:xfrm>
          <a:prstGeom prst="ellipse">
            <a:avLst/>
          </a:prstGeom>
          <a:solidFill>
            <a:srgbClr val="1EA7A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6" name="TextBox 15"/>
          <p:cNvSpPr txBox="1"/>
          <p:nvPr/>
        </p:nvSpPr>
        <p:spPr>
          <a:xfrm>
            <a:off x="1188720" y="4215384"/>
            <a:ext cx="4526280" cy="29260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220" b="0" i="0">
                <a:solidFill>
                  <a:srgbClr val="111827"/>
                </a:solidFill>
                <a:latin typeface="Arial"/>
              </a:rPr>
              <a:t>лидерство, вовлечённость и способность к инновациям</a:t>
            </a:r>
          </a:p>
        </p:txBody>
      </p:sp>
      <p:sp>
        <p:nvSpPr>
          <p:cNvPr id="17" name="Rounded Rectangle 16"/>
          <p:cNvSpPr/>
          <p:nvPr/>
        </p:nvSpPr>
        <p:spPr>
          <a:xfrm>
            <a:off x="6400800" y="1417320"/>
            <a:ext cx="4800600" cy="4069080"/>
          </a:xfrm>
          <a:prstGeom prst="roundRect">
            <a:avLst/>
          </a:prstGeom>
          <a:solidFill>
            <a:srgbClr val="E8F7F3"/>
          </a:solidFill>
          <a:ln w="10160">
            <a:solidFill>
              <a:srgbClr val="DDE7E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8" name="TextBox 17"/>
          <p:cNvSpPr txBox="1"/>
          <p:nvPr/>
        </p:nvSpPr>
        <p:spPr>
          <a:xfrm>
            <a:off x="6720840" y="1783080"/>
            <a:ext cx="4114800" cy="32004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500" b="1" i="0">
                <a:solidFill>
                  <a:srgbClr val="2E8B57"/>
                </a:solidFill>
                <a:latin typeface="Arial"/>
              </a:rPr>
              <a:t>Главная идея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6720840" y="2194560"/>
            <a:ext cx="4114800" cy="96012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500" b="1" i="0">
                <a:solidFill>
                  <a:srgbClr val="0B1F3A"/>
                </a:solidFill>
                <a:latin typeface="Arial"/>
              </a:rPr>
              <a:t>Развитие людей — не социальная «добавка», а основа производительности, инноваций и устойчивости компании.</a:t>
            </a:r>
          </a:p>
        </p:txBody>
      </p:sp>
      <p:sp>
        <p:nvSpPr>
          <p:cNvPr id="20" name="Rounded Rectangle 19"/>
          <p:cNvSpPr/>
          <p:nvPr/>
        </p:nvSpPr>
        <p:spPr>
          <a:xfrm>
            <a:off x="6720840" y="3474720"/>
            <a:ext cx="1005840" cy="384048"/>
          </a:xfrm>
          <a:prstGeom prst="roundRect">
            <a:avLst/>
          </a:prstGeom>
          <a:solidFill>
            <a:srgbClr val="1E5AA8"/>
          </a:solidFill>
          <a:ln w="10160">
            <a:solidFill>
              <a:srgbClr val="1E5AA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1" name="TextBox 20"/>
          <p:cNvSpPr txBox="1"/>
          <p:nvPr/>
        </p:nvSpPr>
        <p:spPr>
          <a:xfrm>
            <a:off x="6720840" y="3547872"/>
            <a:ext cx="1005840" cy="20116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ctr"/>
            <a:r>
              <a:rPr sz="950" b="1" i="0">
                <a:solidFill>
                  <a:srgbClr val="FFFFFF"/>
                </a:solidFill>
                <a:latin typeface="Arial"/>
              </a:rPr>
              <a:t>ЗНАНИЯ</a:t>
            </a:r>
          </a:p>
        </p:txBody>
      </p:sp>
      <p:sp>
        <p:nvSpPr>
          <p:cNvPr id="22" name="Rounded Rectangle 21"/>
          <p:cNvSpPr/>
          <p:nvPr/>
        </p:nvSpPr>
        <p:spPr>
          <a:xfrm>
            <a:off x="8001000" y="4069080"/>
            <a:ext cx="1005840" cy="384048"/>
          </a:xfrm>
          <a:prstGeom prst="roundRect">
            <a:avLst/>
          </a:prstGeom>
          <a:solidFill>
            <a:srgbClr val="2E8B57"/>
          </a:solidFill>
          <a:ln w="10160">
            <a:solidFill>
              <a:srgbClr val="2E8B57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3" name="TextBox 22"/>
          <p:cNvSpPr txBox="1"/>
          <p:nvPr/>
        </p:nvSpPr>
        <p:spPr>
          <a:xfrm>
            <a:off x="8001000" y="4142232"/>
            <a:ext cx="1005840" cy="20116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ctr"/>
            <a:r>
              <a:rPr sz="950" b="1" i="0">
                <a:solidFill>
                  <a:srgbClr val="FFFFFF"/>
                </a:solidFill>
                <a:latin typeface="Arial"/>
              </a:rPr>
              <a:t>ЗДОРОВЬЕ</a:t>
            </a:r>
          </a:p>
        </p:txBody>
      </p:sp>
      <p:sp>
        <p:nvSpPr>
          <p:cNvPr id="24" name="Rounded Rectangle 23"/>
          <p:cNvSpPr/>
          <p:nvPr/>
        </p:nvSpPr>
        <p:spPr>
          <a:xfrm>
            <a:off x="9281160" y="3474720"/>
            <a:ext cx="1005840" cy="384048"/>
          </a:xfrm>
          <a:prstGeom prst="roundRect">
            <a:avLst/>
          </a:prstGeom>
          <a:solidFill>
            <a:srgbClr val="F59E0B"/>
          </a:solidFill>
          <a:ln w="10160">
            <a:solidFill>
              <a:srgbClr val="F59E0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5" name="TextBox 24"/>
          <p:cNvSpPr txBox="1"/>
          <p:nvPr/>
        </p:nvSpPr>
        <p:spPr>
          <a:xfrm>
            <a:off x="9281160" y="3547872"/>
            <a:ext cx="1005840" cy="20116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ctr"/>
            <a:r>
              <a:rPr sz="950" b="1" i="0">
                <a:solidFill>
                  <a:srgbClr val="FFFFFF"/>
                </a:solidFill>
                <a:latin typeface="Arial"/>
              </a:rPr>
              <a:t>НАВЫКИ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11201400" y="6446520"/>
            <a:ext cx="457200" cy="22860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r"/>
            <a:r>
              <a:rPr sz="900" b="1" i="0">
                <a:solidFill>
                  <a:srgbClr val="6B7280"/>
                </a:solidFill>
                <a:latin typeface="Arial"/>
              </a:rPr>
              <a:t>02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7FAF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Oval 2"/>
          <p:cNvSpPr/>
          <p:nvPr/>
        </p:nvSpPr>
        <p:spPr>
          <a:xfrm>
            <a:off x="-1280160" y="4937760"/>
            <a:ext cx="3657600" cy="3657600"/>
          </a:xfrm>
          <a:prstGeom prst="ellipse">
            <a:avLst/>
          </a:prstGeom>
          <a:noFill/>
          <a:ln w="25400">
            <a:solidFill>
              <a:srgbClr val="D6EAF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" name="Oval 3"/>
          <p:cNvSpPr/>
          <p:nvPr/>
        </p:nvSpPr>
        <p:spPr>
          <a:xfrm>
            <a:off x="9692640" y="-914400"/>
            <a:ext cx="3840480" cy="3840480"/>
          </a:xfrm>
          <a:prstGeom prst="ellipse">
            <a:avLst/>
          </a:prstGeom>
          <a:noFill/>
          <a:ln w="25400">
            <a:solidFill>
              <a:srgbClr val="B5E2DD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5" name="TextBox 4"/>
          <p:cNvSpPr txBox="1"/>
          <p:nvPr/>
        </p:nvSpPr>
        <p:spPr>
          <a:xfrm>
            <a:off x="502920" y="320040"/>
            <a:ext cx="10881360" cy="41148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2400" b="1" i="0">
                <a:solidFill>
                  <a:srgbClr val="0B1F3A"/>
                </a:solidFill>
                <a:latin typeface="Arial"/>
              </a:rPr>
              <a:t>2. Как человеческий капитал связан с ЦУР?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30352" y="850392"/>
            <a:ext cx="10149840" cy="329184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050" b="0" i="0">
                <a:solidFill>
                  <a:srgbClr val="6B7280"/>
                </a:solidFill>
                <a:latin typeface="Arial"/>
              </a:rPr>
              <a:t>Цели устойчивого развития задают ориентир: от образования и здоровья до достойной работы и сокращения неравенства.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594360" y="1417320"/>
            <a:ext cx="3429000" cy="1691640"/>
          </a:xfrm>
          <a:prstGeom prst="roundRect">
            <a:avLst/>
          </a:prstGeom>
          <a:solidFill>
            <a:srgbClr val="FFFFFF"/>
          </a:solidFill>
          <a:ln w="10160">
            <a:solidFill>
              <a:srgbClr val="DDE7E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8" name="Rectangle 7"/>
          <p:cNvSpPr/>
          <p:nvPr/>
        </p:nvSpPr>
        <p:spPr>
          <a:xfrm>
            <a:off x="594360" y="1417320"/>
            <a:ext cx="109728" cy="1691640"/>
          </a:xfrm>
          <a:prstGeom prst="rect">
            <a:avLst/>
          </a:prstGeom>
          <a:solidFill>
            <a:srgbClr val="2E8B5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9" name="TextBox 8"/>
          <p:cNvSpPr txBox="1"/>
          <p:nvPr/>
        </p:nvSpPr>
        <p:spPr>
          <a:xfrm>
            <a:off x="886968" y="1618488"/>
            <a:ext cx="914400" cy="22860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300" b="1" i="0">
                <a:solidFill>
                  <a:srgbClr val="2E8B57"/>
                </a:solidFill>
                <a:latin typeface="Arial"/>
              </a:rPr>
              <a:t>ЦУР 3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886968" y="1920240"/>
            <a:ext cx="2834640" cy="29260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250" b="1" i="0">
                <a:solidFill>
                  <a:srgbClr val="0B1F3A"/>
                </a:solidFill>
                <a:latin typeface="Arial"/>
              </a:rPr>
              <a:t>Здоровье и благополучие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86968" y="2286000"/>
            <a:ext cx="2788920" cy="59436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969" b="0" i="0">
                <a:solidFill>
                  <a:srgbClr val="111827"/>
                </a:solidFill>
                <a:latin typeface="Arial"/>
              </a:rPr>
              <a:t>Снижает потери рабочего времени, укрепляет продуктивность и устойчивость персонала.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4434840" y="1417320"/>
            <a:ext cx="3429000" cy="1691640"/>
          </a:xfrm>
          <a:prstGeom prst="roundRect">
            <a:avLst/>
          </a:prstGeom>
          <a:solidFill>
            <a:srgbClr val="FFFFFF"/>
          </a:solidFill>
          <a:ln w="10160">
            <a:solidFill>
              <a:srgbClr val="DDE7E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3" name="Rectangle 12"/>
          <p:cNvSpPr/>
          <p:nvPr/>
        </p:nvSpPr>
        <p:spPr>
          <a:xfrm>
            <a:off x="4434840" y="1417320"/>
            <a:ext cx="109728" cy="1691640"/>
          </a:xfrm>
          <a:prstGeom prst="rect">
            <a:avLst/>
          </a:prstGeom>
          <a:solidFill>
            <a:srgbClr val="E95A4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4" name="TextBox 13"/>
          <p:cNvSpPr txBox="1"/>
          <p:nvPr/>
        </p:nvSpPr>
        <p:spPr>
          <a:xfrm>
            <a:off x="4727448" y="1618488"/>
            <a:ext cx="914400" cy="22860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300" b="1" i="0">
                <a:solidFill>
                  <a:srgbClr val="E95A4B"/>
                </a:solidFill>
                <a:latin typeface="Arial"/>
              </a:rPr>
              <a:t>ЦУР 4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4727448" y="1920240"/>
            <a:ext cx="2834640" cy="29260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250" b="1" i="0">
                <a:solidFill>
                  <a:srgbClr val="0B1F3A"/>
                </a:solidFill>
                <a:latin typeface="Arial"/>
              </a:rPr>
              <a:t>Качественное образование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4727448" y="2286000"/>
            <a:ext cx="2788920" cy="59436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969" b="0" i="0">
                <a:solidFill>
                  <a:srgbClr val="111827"/>
                </a:solidFill>
                <a:latin typeface="Arial"/>
              </a:rPr>
              <a:t>Формирует навыки, цифровую грамотность и способность к постоянному обучению.</a:t>
            </a:r>
          </a:p>
        </p:txBody>
      </p:sp>
      <p:sp>
        <p:nvSpPr>
          <p:cNvPr id="17" name="Rounded Rectangle 16"/>
          <p:cNvSpPr/>
          <p:nvPr/>
        </p:nvSpPr>
        <p:spPr>
          <a:xfrm>
            <a:off x="8275320" y="1417320"/>
            <a:ext cx="3429000" cy="1691640"/>
          </a:xfrm>
          <a:prstGeom prst="roundRect">
            <a:avLst/>
          </a:prstGeom>
          <a:solidFill>
            <a:srgbClr val="FFFFFF"/>
          </a:solidFill>
          <a:ln w="10160">
            <a:solidFill>
              <a:srgbClr val="DDE7E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8" name="Rectangle 17"/>
          <p:cNvSpPr/>
          <p:nvPr/>
        </p:nvSpPr>
        <p:spPr>
          <a:xfrm>
            <a:off x="8275320" y="1417320"/>
            <a:ext cx="109728" cy="1691640"/>
          </a:xfrm>
          <a:prstGeom prst="rect">
            <a:avLst/>
          </a:prstGeom>
          <a:solidFill>
            <a:srgbClr val="F59E0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9" name="TextBox 18"/>
          <p:cNvSpPr txBox="1"/>
          <p:nvPr/>
        </p:nvSpPr>
        <p:spPr>
          <a:xfrm>
            <a:off x="8567928" y="1618488"/>
            <a:ext cx="914400" cy="22860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300" b="1" i="0">
                <a:solidFill>
                  <a:srgbClr val="F59E0B"/>
                </a:solidFill>
                <a:latin typeface="Arial"/>
              </a:rPr>
              <a:t>ЦУР 5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8567928" y="1920240"/>
            <a:ext cx="2834640" cy="29260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250" b="1" i="0">
                <a:solidFill>
                  <a:srgbClr val="0B1F3A"/>
                </a:solidFill>
                <a:latin typeface="Arial"/>
              </a:rPr>
              <a:t>Гендерное равенство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8567928" y="2286000"/>
            <a:ext cx="2788920" cy="59436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969" b="0" i="0">
                <a:solidFill>
                  <a:srgbClr val="111827"/>
                </a:solidFill>
                <a:latin typeface="Arial"/>
              </a:rPr>
              <a:t>Расширяет доступ к талантам и снижает барьеры для карьерного роста.</a:t>
            </a:r>
          </a:p>
        </p:txBody>
      </p:sp>
      <p:sp>
        <p:nvSpPr>
          <p:cNvPr id="22" name="Rounded Rectangle 21"/>
          <p:cNvSpPr/>
          <p:nvPr/>
        </p:nvSpPr>
        <p:spPr>
          <a:xfrm>
            <a:off x="594360" y="3474720"/>
            <a:ext cx="3429000" cy="1691640"/>
          </a:xfrm>
          <a:prstGeom prst="roundRect">
            <a:avLst/>
          </a:prstGeom>
          <a:solidFill>
            <a:srgbClr val="FFFFFF"/>
          </a:solidFill>
          <a:ln w="10160">
            <a:solidFill>
              <a:srgbClr val="DDE7E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3" name="Rectangle 22"/>
          <p:cNvSpPr/>
          <p:nvPr/>
        </p:nvSpPr>
        <p:spPr>
          <a:xfrm>
            <a:off x="594360" y="3474720"/>
            <a:ext cx="109728" cy="1691640"/>
          </a:xfrm>
          <a:prstGeom prst="rect">
            <a:avLst/>
          </a:prstGeom>
          <a:solidFill>
            <a:srgbClr val="6D5BD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4" name="TextBox 23"/>
          <p:cNvSpPr txBox="1"/>
          <p:nvPr/>
        </p:nvSpPr>
        <p:spPr>
          <a:xfrm>
            <a:off x="886968" y="3675887"/>
            <a:ext cx="914400" cy="22860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300" b="1" i="0">
                <a:solidFill>
                  <a:srgbClr val="6D5BD0"/>
                </a:solidFill>
                <a:latin typeface="Arial"/>
              </a:rPr>
              <a:t>ЦУР 8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6968" y="3977639"/>
            <a:ext cx="2834640" cy="29260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250" b="1" i="0">
                <a:solidFill>
                  <a:srgbClr val="0B1F3A"/>
                </a:solidFill>
                <a:latin typeface="Arial"/>
              </a:rPr>
              <a:t>Достойная работа и рост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886968" y="4343400"/>
            <a:ext cx="2788920" cy="59436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969" b="0" i="0">
                <a:solidFill>
                  <a:srgbClr val="111827"/>
                </a:solidFill>
                <a:latin typeface="Arial"/>
              </a:rPr>
              <a:t>Создаёт рабочие места, повышает доходы и поддерживает предпринимательство.</a:t>
            </a:r>
          </a:p>
        </p:txBody>
      </p:sp>
      <p:sp>
        <p:nvSpPr>
          <p:cNvPr id="27" name="Rounded Rectangle 26"/>
          <p:cNvSpPr/>
          <p:nvPr/>
        </p:nvSpPr>
        <p:spPr>
          <a:xfrm>
            <a:off x="4434840" y="3474720"/>
            <a:ext cx="3429000" cy="1691640"/>
          </a:xfrm>
          <a:prstGeom prst="roundRect">
            <a:avLst/>
          </a:prstGeom>
          <a:solidFill>
            <a:srgbClr val="FFFFFF"/>
          </a:solidFill>
          <a:ln w="10160">
            <a:solidFill>
              <a:srgbClr val="DDE7E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8" name="Rectangle 27"/>
          <p:cNvSpPr/>
          <p:nvPr/>
        </p:nvSpPr>
        <p:spPr>
          <a:xfrm>
            <a:off x="4434840" y="3474720"/>
            <a:ext cx="109728" cy="1691640"/>
          </a:xfrm>
          <a:prstGeom prst="rect">
            <a:avLst/>
          </a:prstGeom>
          <a:solidFill>
            <a:srgbClr val="D946E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9" name="TextBox 28"/>
          <p:cNvSpPr txBox="1"/>
          <p:nvPr/>
        </p:nvSpPr>
        <p:spPr>
          <a:xfrm>
            <a:off x="4727448" y="3675887"/>
            <a:ext cx="914400" cy="22860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300" b="1" i="0">
                <a:solidFill>
                  <a:srgbClr val="D946EF"/>
                </a:solidFill>
                <a:latin typeface="Arial"/>
              </a:rPr>
              <a:t>ЦУР 10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4727448" y="3977639"/>
            <a:ext cx="2834640" cy="29260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250" b="1" i="0">
                <a:solidFill>
                  <a:srgbClr val="0B1F3A"/>
                </a:solidFill>
                <a:latin typeface="Arial"/>
              </a:rPr>
              <a:t>Сокращение неравенства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4727448" y="4343400"/>
            <a:ext cx="2788920" cy="59436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969" b="0" i="0">
                <a:solidFill>
                  <a:srgbClr val="111827"/>
                </a:solidFill>
                <a:latin typeface="Arial"/>
              </a:rPr>
              <a:t>Поддерживает инклюзивную среду и справедливые возможности для сотрудников.</a:t>
            </a:r>
          </a:p>
        </p:txBody>
      </p:sp>
      <p:sp>
        <p:nvSpPr>
          <p:cNvPr id="32" name="Rounded Rectangle 31"/>
          <p:cNvSpPr/>
          <p:nvPr/>
        </p:nvSpPr>
        <p:spPr>
          <a:xfrm>
            <a:off x="8275320" y="3474720"/>
            <a:ext cx="3429000" cy="1691640"/>
          </a:xfrm>
          <a:prstGeom prst="roundRect">
            <a:avLst/>
          </a:prstGeom>
          <a:solidFill>
            <a:srgbClr val="FFFFFF"/>
          </a:solidFill>
          <a:ln w="10160">
            <a:solidFill>
              <a:srgbClr val="DDE7E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3" name="Rectangle 32"/>
          <p:cNvSpPr/>
          <p:nvPr/>
        </p:nvSpPr>
        <p:spPr>
          <a:xfrm>
            <a:off x="8275320" y="3474720"/>
            <a:ext cx="109728" cy="1691640"/>
          </a:xfrm>
          <a:prstGeom prst="rect">
            <a:avLst/>
          </a:prstGeom>
          <a:solidFill>
            <a:srgbClr val="1E5AA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4" name="TextBox 33"/>
          <p:cNvSpPr txBox="1"/>
          <p:nvPr/>
        </p:nvSpPr>
        <p:spPr>
          <a:xfrm>
            <a:off x="8567928" y="3675887"/>
            <a:ext cx="914400" cy="22860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300" b="1" i="0">
                <a:solidFill>
                  <a:srgbClr val="1E5AA8"/>
                </a:solidFill>
                <a:latin typeface="Arial"/>
              </a:rPr>
              <a:t>ЦУР 17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8567928" y="3977639"/>
            <a:ext cx="2834640" cy="29260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250" b="1" i="0">
                <a:solidFill>
                  <a:srgbClr val="0B1F3A"/>
                </a:solidFill>
                <a:latin typeface="Arial"/>
              </a:rPr>
              <a:t>Партнёрства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8567928" y="4343400"/>
            <a:ext cx="2788920" cy="59436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969" b="0" i="0">
                <a:solidFill>
                  <a:srgbClr val="111827"/>
                </a:solidFill>
                <a:latin typeface="Arial"/>
              </a:rPr>
              <a:t>Усиливает эффект через сотрудничество бизнеса, государства и общества.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11201400" y="6446520"/>
            <a:ext cx="457200" cy="22860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r"/>
            <a:r>
              <a:rPr sz="900" b="1" i="0">
                <a:solidFill>
                  <a:srgbClr val="6B7280"/>
                </a:solidFill>
                <a:latin typeface="Arial"/>
              </a:rPr>
              <a:t>03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7FAF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Oval 2"/>
          <p:cNvSpPr/>
          <p:nvPr/>
        </p:nvSpPr>
        <p:spPr>
          <a:xfrm>
            <a:off x="-1280160" y="4937760"/>
            <a:ext cx="3657600" cy="3657600"/>
          </a:xfrm>
          <a:prstGeom prst="ellipse">
            <a:avLst/>
          </a:prstGeom>
          <a:noFill/>
          <a:ln w="25400">
            <a:solidFill>
              <a:srgbClr val="D6EAF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" name="Oval 3"/>
          <p:cNvSpPr/>
          <p:nvPr/>
        </p:nvSpPr>
        <p:spPr>
          <a:xfrm>
            <a:off x="9692640" y="-914400"/>
            <a:ext cx="3840480" cy="3840480"/>
          </a:xfrm>
          <a:prstGeom prst="ellipse">
            <a:avLst/>
          </a:prstGeom>
          <a:noFill/>
          <a:ln w="25400">
            <a:solidFill>
              <a:srgbClr val="B5E2DD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5" name="TextBox 4"/>
          <p:cNvSpPr txBox="1"/>
          <p:nvPr/>
        </p:nvSpPr>
        <p:spPr>
          <a:xfrm>
            <a:off x="502920" y="320040"/>
            <a:ext cx="10881360" cy="36933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lang="ru-RU" sz="2400" b="1" i="0" dirty="0">
                <a:solidFill>
                  <a:srgbClr val="0B1F3A"/>
                </a:solidFill>
                <a:latin typeface="Arial"/>
              </a:rPr>
              <a:t>3</a:t>
            </a:r>
            <a:r>
              <a:rPr sz="2400" b="1" i="0" dirty="0">
                <a:solidFill>
                  <a:srgbClr val="0B1F3A"/>
                </a:solidFill>
                <a:latin typeface="Arial"/>
              </a:rPr>
              <a:t>. </a:t>
            </a:r>
            <a:r>
              <a:rPr sz="2400" b="1" i="0" dirty="0" err="1">
                <a:solidFill>
                  <a:srgbClr val="0B1F3A"/>
                </a:solidFill>
                <a:latin typeface="Arial"/>
              </a:rPr>
              <a:t>Индекс</a:t>
            </a:r>
            <a:r>
              <a:rPr sz="2400" b="1" i="0" dirty="0">
                <a:solidFill>
                  <a:srgbClr val="0B1F3A"/>
                </a:solidFill>
                <a:latin typeface="Arial"/>
              </a:rPr>
              <a:t> </a:t>
            </a:r>
            <a:r>
              <a:rPr sz="2400" b="1" i="0" dirty="0" err="1">
                <a:solidFill>
                  <a:srgbClr val="0B1F3A"/>
                </a:solidFill>
                <a:latin typeface="Arial"/>
              </a:rPr>
              <a:t>человеческого</a:t>
            </a:r>
            <a:r>
              <a:rPr sz="2400" b="1" i="0" dirty="0">
                <a:solidFill>
                  <a:srgbClr val="0B1F3A"/>
                </a:solidFill>
                <a:latin typeface="Arial"/>
              </a:rPr>
              <a:t> </a:t>
            </a:r>
            <a:r>
              <a:rPr sz="2400" b="1" i="0" dirty="0" err="1">
                <a:solidFill>
                  <a:srgbClr val="0B1F3A"/>
                </a:solidFill>
                <a:latin typeface="Arial"/>
              </a:rPr>
              <a:t>капитала</a:t>
            </a:r>
            <a:r>
              <a:rPr sz="2400" b="1" i="0" dirty="0">
                <a:solidFill>
                  <a:srgbClr val="0B1F3A"/>
                </a:solidFill>
                <a:latin typeface="Arial"/>
              </a:rPr>
              <a:t>: </a:t>
            </a:r>
            <a:r>
              <a:rPr sz="2400" b="1" i="0" dirty="0" err="1">
                <a:solidFill>
                  <a:srgbClr val="0B1F3A"/>
                </a:solidFill>
                <a:latin typeface="Arial"/>
              </a:rPr>
              <a:t>глобальный</a:t>
            </a:r>
            <a:r>
              <a:rPr sz="2400" b="1" i="0" dirty="0">
                <a:solidFill>
                  <a:srgbClr val="0B1F3A"/>
                </a:solidFill>
                <a:latin typeface="Arial"/>
              </a:rPr>
              <a:t> </a:t>
            </a:r>
            <a:r>
              <a:rPr sz="2400" b="1" i="0" dirty="0" err="1">
                <a:solidFill>
                  <a:srgbClr val="0B1F3A"/>
                </a:solidFill>
                <a:latin typeface="Arial"/>
              </a:rPr>
              <a:t>контекст</a:t>
            </a:r>
            <a:endParaRPr sz="2400" b="1" i="0" dirty="0">
              <a:solidFill>
                <a:srgbClr val="0B1F3A"/>
              </a:solidFill>
              <a:latin typeface="Arial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30352" y="850392"/>
            <a:ext cx="10149840" cy="329184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050" b="0" i="0">
                <a:solidFill>
                  <a:srgbClr val="6B7280"/>
                </a:solidFill>
                <a:latin typeface="Arial"/>
              </a:rPr>
              <a:t>HCI показывает, какую долю потенциальной продуктивности будущий работник сможет реализовать при текущем уровне здоровья и образования.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22960" y="1554480"/>
            <a:ext cx="1600200" cy="20116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050" b="1" i="0">
                <a:solidFill>
                  <a:srgbClr val="0B1F3A"/>
                </a:solidFill>
                <a:latin typeface="Arial"/>
              </a:rPr>
              <a:t>Европа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2651760" y="1508760"/>
            <a:ext cx="7315200" cy="310896"/>
          </a:xfrm>
          <a:prstGeom prst="roundRect">
            <a:avLst/>
          </a:prstGeom>
          <a:solidFill>
            <a:srgbClr val="E5EDF5"/>
          </a:solidFill>
          <a:ln w="10160">
            <a:solidFill>
              <a:srgbClr val="E5EDF5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9" name="Rounded Rectangle 8"/>
          <p:cNvSpPr/>
          <p:nvPr/>
        </p:nvSpPr>
        <p:spPr>
          <a:xfrm>
            <a:off x="2651760" y="1508760"/>
            <a:ext cx="5215737" cy="310896"/>
          </a:xfrm>
          <a:prstGeom prst="roundRect">
            <a:avLst/>
          </a:prstGeom>
          <a:solidFill>
            <a:srgbClr val="2E8B57"/>
          </a:solidFill>
          <a:ln w="10160">
            <a:solidFill>
              <a:srgbClr val="2E8B57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0" name="TextBox 9"/>
          <p:cNvSpPr txBox="1"/>
          <p:nvPr/>
        </p:nvSpPr>
        <p:spPr>
          <a:xfrm>
            <a:off x="7958937" y="1545336"/>
            <a:ext cx="640080" cy="20116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000" b="0" i="0">
                <a:solidFill>
                  <a:srgbClr val="111827"/>
                </a:solidFill>
                <a:latin typeface="Arial"/>
              </a:rPr>
              <a:t>0.713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22960" y="2194559"/>
            <a:ext cx="1600200" cy="20116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050" b="1" i="0">
                <a:solidFill>
                  <a:srgbClr val="0B1F3A"/>
                </a:solidFill>
                <a:latin typeface="Arial"/>
              </a:rPr>
              <a:t>Азия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2651760" y="2148839"/>
            <a:ext cx="7315200" cy="310896"/>
          </a:xfrm>
          <a:prstGeom prst="roundRect">
            <a:avLst/>
          </a:prstGeom>
          <a:solidFill>
            <a:srgbClr val="E5EDF5"/>
          </a:solidFill>
          <a:ln w="10160">
            <a:solidFill>
              <a:srgbClr val="E5EDF5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3" name="Rounded Rectangle 12"/>
          <p:cNvSpPr/>
          <p:nvPr/>
        </p:nvSpPr>
        <p:spPr>
          <a:xfrm>
            <a:off x="2651760" y="2148839"/>
            <a:ext cx="4352544" cy="310896"/>
          </a:xfrm>
          <a:prstGeom prst="roundRect">
            <a:avLst/>
          </a:prstGeom>
          <a:solidFill>
            <a:srgbClr val="1E5AA8"/>
          </a:solidFill>
          <a:ln w="10160">
            <a:solidFill>
              <a:srgbClr val="1E5AA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4" name="TextBox 13"/>
          <p:cNvSpPr txBox="1"/>
          <p:nvPr/>
        </p:nvSpPr>
        <p:spPr>
          <a:xfrm>
            <a:off x="7095744" y="2185415"/>
            <a:ext cx="640080" cy="20116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000" b="0" i="0">
                <a:solidFill>
                  <a:srgbClr val="111827"/>
                </a:solidFill>
                <a:latin typeface="Arial"/>
              </a:rPr>
              <a:t>0.595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822960" y="2834639"/>
            <a:ext cx="1600200" cy="20116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050" b="1" i="0">
                <a:solidFill>
                  <a:srgbClr val="0B1F3A"/>
                </a:solidFill>
                <a:latin typeface="Arial"/>
              </a:rPr>
              <a:t>Южная Америка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2651760" y="2788920"/>
            <a:ext cx="7315200" cy="310896"/>
          </a:xfrm>
          <a:prstGeom prst="roundRect">
            <a:avLst/>
          </a:prstGeom>
          <a:solidFill>
            <a:srgbClr val="E5EDF5"/>
          </a:solidFill>
          <a:ln w="10160">
            <a:solidFill>
              <a:srgbClr val="E5EDF5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7" name="Rounded Rectangle 16"/>
          <p:cNvSpPr/>
          <p:nvPr/>
        </p:nvSpPr>
        <p:spPr>
          <a:xfrm>
            <a:off x="2651760" y="2788920"/>
            <a:ext cx="4228185" cy="310896"/>
          </a:xfrm>
          <a:prstGeom prst="roundRect">
            <a:avLst/>
          </a:prstGeom>
          <a:solidFill>
            <a:srgbClr val="1E5AA8"/>
          </a:solidFill>
          <a:ln w="10160">
            <a:solidFill>
              <a:srgbClr val="1E5AA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8" name="TextBox 17"/>
          <p:cNvSpPr txBox="1"/>
          <p:nvPr/>
        </p:nvSpPr>
        <p:spPr>
          <a:xfrm>
            <a:off x="6971385" y="2825496"/>
            <a:ext cx="640080" cy="20116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000" b="0" i="0">
                <a:solidFill>
                  <a:srgbClr val="111827"/>
                </a:solidFill>
                <a:latin typeface="Arial"/>
              </a:rPr>
              <a:t>0.578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822960" y="3474719"/>
            <a:ext cx="1600200" cy="20116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050" b="1" i="0">
                <a:solidFill>
                  <a:srgbClr val="0B1F3A"/>
                </a:solidFill>
                <a:latin typeface="Arial"/>
              </a:rPr>
              <a:t>Северная Америка</a:t>
            </a:r>
          </a:p>
        </p:txBody>
      </p:sp>
      <p:sp>
        <p:nvSpPr>
          <p:cNvPr id="20" name="Rounded Rectangle 19"/>
          <p:cNvSpPr/>
          <p:nvPr/>
        </p:nvSpPr>
        <p:spPr>
          <a:xfrm>
            <a:off x="2651760" y="3428999"/>
            <a:ext cx="7315200" cy="310896"/>
          </a:xfrm>
          <a:prstGeom prst="roundRect">
            <a:avLst/>
          </a:prstGeom>
          <a:solidFill>
            <a:srgbClr val="E5EDF5"/>
          </a:solidFill>
          <a:ln w="10160">
            <a:solidFill>
              <a:srgbClr val="E5EDF5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1" name="Rounded Rectangle 20"/>
          <p:cNvSpPr/>
          <p:nvPr/>
        </p:nvSpPr>
        <p:spPr>
          <a:xfrm>
            <a:off x="2651760" y="3428999"/>
            <a:ext cx="4162348" cy="310896"/>
          </a:xfrm>
          <a:prstGeom prst="roundRect">
            <a:avLst/>
          </a:prstGeom>
          <a:solidFill>
            <a:srgbClr val="1E5AA8"/>
          </a:solidFill>
          <a:ln w="10160">
            <a:solidFill>
              <a:srgbClr val="1E5AA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2" name="TextBox 21"/>
          <p:cNvSpPr txBox="1"/>
          <p:nvPr/>
        </p:nvSpPr>
        <p:spPr>
          <a:xfrm>
            <a:off x="6905548" y="3465575"/>
            <a:ext cx="640080" cy="20116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000" b="0" i="0">
                <a:solidFill>
                  <a:srgbClr val="111827"/>
                </a:solidFill>
                <a:latin typeface="Arial"/>
              </a:rPr>
              <a:t>0.569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822960" y="4114799"/>
            <a:ext cx="1600200" cy="20116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050" b="1" i="0">
                <a:solidFill>
                  <a:srgbClr val="0B1F3A"/>
                </a:solidFill>
                <a:latin typeface="Arial"/>
              </a:rPr>
              <a:t>Океания</a:t>
            </a:r>
          </a:p>
        </p:txBody>
      </p:sp>
      <p:sp>
        <p:nvSpPr>
          <p:cNvPr id="24" name="Rounded Rectangle 23"/>
          <p:cNvSpPr/>
          <p:nvPr/>
        </p:nvSpPr>
        <p:spPr>
          <a:xfrm>
            <a:off x="2651760" y="4069079"/>
            <a:ext cx="7315200" cy="310896"/>
          </a:xfrm>
          <a:prstGeom prst="roundRect">
            <a:avLst/>
          </a:prstGeom>
          <a:solidFill>
            <a:srgbClr val="E5EDF5"/>
          </a:solidFill>
          <a:ln w="10160">
            <a:solidFill>
              <a:srgbClr val="E5EDF5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5" name="Rounded Rectangle 24"/>
          <p:cNvSpPr/>
          <p:nvPr/>
        </p:nvSpPr>
        <p:spPr>
          <a:xfrm>
            <a:off x="2651760" y="4069079"/>
            <a:ext cx="3979468" cy="310896"/>
          </a:xfrm>
          <a:prstGeom prst="roundRect">
            <a:avLst/>
          </a:prstGeom>
          <a:solidFill>
            <a:srgbClr val="1E5AA8"/>
          </a:solidFill>
          <a:ln w="10160">
            <a:solidFill>
              <a:srgbClr val="1E5AA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6" name="TextBox 25"/>
          <p:cNvSpPr txBox="1"/>
          <p:nvPr/>
        </p:nvSpPr>
        <p:spPr>
          <a:xfrm>
            <a:off x="6722668" y="4105655"/>
            <a:ext cx="640080" cy="20116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000" b="0" i="0">
                <a:solidFill>
                  <a:srgbClr val="111827"/>
                </a:solidFill>
                <a:latin typeface="Arial"/>
              </a:rPr>
              <a:t>0.544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822960" y="4754880"/>
            <a:ext cx="1600200" cy="20116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050" b="1" i="0">
                <a:solidFill>
                  <a:srgbClr val="0B1F3A"/>
                </a:solidFill>
                <a:latin typeface="Arial"/>
              </a:rPr>
              <a:t>Африка</a:t>
            </a:r>
          </a:p>
        </p:txBody>
      </p:sp>
      <p:sp>
        <p:nvSpPr>
          <p:cNvPr id="28" name="Rounded Rectangle 27"/>
          <p:cNvSpPr/>
          <p:nvPr/>
        </p:nvSpPr>
        <p:spPr>
          <a:xfrm>
            <a:off x="2651760" y="4709160"/>
            <a:ext cx="7315200" cy="310896"/>
          </a:xfrm>
          <a:prstGeom prst="roundRect">
            <a:avLst/>
          </a:prstGeom>
          <a:solidFill>
            <a:srgbClr val="E5EDF5"/>
          </a:solidFill>
          <a:ln w="10160">
            <a:solidFill>
              <a:srgbClr val="E5EDF5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9" name="Rounded Rectangle 28"/>
          <p:cNvSpPr/>
          <p:nvPr/>
        </p:nvSpPr>
        <p:spPr>
          <a:xfrm>
            <a:off x="2651760" y="4709160"/>
            <a:ext cx="2984601" cy="310896"/>
          </a:xfrm>
          <a:prstGeom prst="roundRect">
            <a:avLst/>
          </a:prstGeom>
          <a:solidFill>
            <a:srgbClr val="1E5AA8"/>
          </a:solidFill>
          <a:ln w="10160">
            <a:solidFill>
              <a:srgbClr val="1E5AA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0" name="TextBox 29"/>
          <p:cNvSpPr txBox="1"/>
          <p:nvPr/>
        </p:nvSpPr>
        <p:spPr>
          <a:xfrm>
            <a:off x="5727801" y="4745736"/>
            <a:ext cx="640080" cy="20116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000" b="0" i="0">
                <a:solidFill>
                  <a:srgbClr val="111827"/>
                </a:solidFill>
                <a:latin typeface="Arial"/>
              </a:rPr>
              <a:t>0.408</a:t>
            </a:r>
          </a:p>
        </p:txBody>
      </p:sp>
      <p:sp>
        <p:nvSpPr>
          <p:cNvPr id="31" name="Rounded Rectangle 30"/>
          <p:cNvSpPr/>
          <p:nvPr/>
        </p:nvSpPr>
        <p:spPr>
          <a:xfrm>
            <a:off x="9052560" y="1417320"/>
            <a:ext cx="2423160" cy="3429000"/>
          </a:xfrm>
          <a:prstGeom prst="roundRect">
            <a:avLst/>
          </a:prstGeom>
          <a:solidFill>
            <a:srgbClr val="FFFFFF"/>
          </a:solidFill>
          <a:ln w="10160">
            <a:solidFill>
              <a:srgbClr val="DDE7E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2" name="TextBox 31"/>
          <p:cNvSpPr txBox="1"/>
          <p:nvPr/>
        </p:nvSpPr>
        <p:spPr>
          <a:xfrm>
            <a:off x="9326880" y="1783080"/>
            <a:ext cx="1920240" cy="27432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400" b="1" i="0">
                <a:solidFill>
                  <a:srgbClr val="0B1F3A"/>
                </a:solidFill>
                <a:latin typeface="Arial"/>
              </a:rPr>
              <a:t>Вывод для бизнеса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9326880" y="2240280"/>
            <a:ext cx="1828800" cy="118872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050" b="0" i="0">
                <a:solidFill>
                  <a:srgbClr val="111827"/>
                </a:solidFill>
                <a:latin typeface="Arial"/>
              </a:rPr>
              <a:t>Разрыв в человеческом капитале — это разрыв в будущей производительности. Компании, которые системно инвестируют в людей, быстрее адаптируются к новым рынкам и технологиям.</a:t>
            </a:r>
          </a:p>
        </p:txBody>
      </p:sp>
      <p:sp>
        <p:nvSpPr>
          <p:cNvPr id="34" name="Rounded Rectangle 33"/>
          <p:cNvSpPr/>
          <p:nvPr/>
        </p:nvSpPr>
        <p:spPr>
          <a:xfrm>
            <a:off x="9326880" y="3886200"/>
            <a:ext cx="1737360" cy="384048"/>
          </a:xfrm>
          <a:prstGeom prst="roundRect">
            <a:avLst/>
          </a:prstGeom>
          <a:solidFill>
            <a:srgbClr val="6B7280"/>
          </a:solidFill>
          <a:ln w="10160">
            <a:solidFill>
              <a:srgbClr val="6B728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5" name="TextBox 34"/>
          <p:cNvSpPr txBox="1"/>
          <p:nvPr/>
        </p:nvSpPr>
        <p:spPr>
          <a:xfrm>
            <a:off x="9326880" y="3959352"/>
            <a:ext cx="1737360" cy="20116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ctr"/>
            <a:r>
              <a:rPr sz="950" b="1" i="0">
                <a:solidFill>
                  <a:srgbClr val="FFFFFF"/>
                </a:solidFill>
                <a:latin typeface="Arial"/>
              </a:rPr>
              <a:t>0 = низкий потенциал</a:t>
            </a:r>
          </a:p>
        </p:txBody>
      </p:sp>
      <p:sp>
        <p:nvSpPr>
          <p:cNvPr id="36" name="Rounded Rectangle 35"/>
          <p:cNvSpPr/>
          <p:nvPr/>
        </p:nvSpPr>
        <p:spPr>
          <a:xfrm>
            <a:off x="9326880" y="4370832"/>
            <a:ext cx="1737360" cy="384048"/>
          </a:xfrm>
          <a:prstGeom prst="roundRect">
            <a:avLst/>
          </a:prstGeom>
          <a:solidFill>
            <a:srgbClr val="2E8B57"/>
          </a:solidFill>
          <a:ln w="10160">
            <a:solidFill>
              <a:srgbClr val="2E8B57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7" name="TextBox 36"/>
          <p:cNvSpPr txBox="1"/>
          <p:nvPr/>
        </p:nvSpPr>
        <p:spPr>
          <a:xfrm>
            <a:off x="9326880" y="4443984"/>
            <a:ext cx="1737360" cy="20116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ctr"/>
            <a:r>
              <a:rPr sz="950" b="1" i="0">
                <a:solidFill>
                  <a:srgbClr val="FFFFFF"/>
                </a:solidFill>
                <a:latin typeface="Arial"/>
              </a:rPr>
              <a:t>1 = полный потенциал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11201400" y="6446520"/>
            <a:ext cx="457200" cy="22860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r"/>
            <a:r>
              <a:rPr sz="900" b="1" i="0">
                <a:solidFill>
                  <a:srgbClr val="6B7280"/>
                </a:solidFill>
                <a:latin typeface="Arial"/>
              </a:rPr>
              <a:t>06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502920" y="6446520"/>
            <a:ext cx="10241280" cy="22860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630" b="0" i="0">
                <a:solidFill>
                  <a:srgbClr val="6B7280"/>
                </a:solidFill>
                <a:latin typeface="Arial"/>
              </a:rPr>
              <a:t>Источник данных: Our World in Data / World Bank, Human Capital Index, обновлено 2026; средние значения рассчитаны по регионам OWID.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7FAF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Oval 2"/>
          <p:cNvSpPr/>
          <p:nvPr/>
        </p:nvSpPr>
        <p:spPr>
          <a:xfrm>
            <a:off x="-1280160" y="4937760"/>
            <a:ext cx="3657600" cy="3657600"/>
          </a:xfrm>
          <a:prstGeom prst="ellipse">
            <a:avLst/>
          </a:prstGeom>
          <a:noFill/>
          <a:ln w="25400">
            <a:solidFill>
              <a:srgbClr val="D6EAF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" name="Oval 3"/>
          <p:cNvSpPr/>
          <p:nvPr/>
        </p:nvSpPr>
        <p:spPr>
          <a:xfrm>
            <a:off x="9692640" y="-914400"/>
            <a:ext cx="3840480" cy="3840480"/>
          </a:xfrm>
          <a:prstGeom prst="ellipse">
            <a:avLst/>
          </a:prstGeom>
          <a:noFill/>
          <a:ln w="25400">
            <a:solidFill>
              <a:srgbClr val="B5E2DD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5" name="TextBox 4"/>
          <p:cNvSpPr txBox="1"/>
          <p:nvPr/>
        </p:nvSpPr>
        <p:spPr>
          <a:xfrm>
            <a:off x="502920" y="320040"/>
            <a:ext cx="10881360" cy="36933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lang="ru-RU" sz="2400" b="1" i="0" dirty="0">
                <a:solidFill>
                  <a:srgbClr val="0B1F3A"/>
                </a:solidFill>
                <a:latin typeface="Arial"/>
              </a:rPr>
              <a:t>4</a:t>
            </a:r>
            <a:r>
              <a:rPr sz="2400" b="1" i="0" dirty="0">
                <a:solidFill>
                  <a:srgbClr val="0B1F3A"/>
                </a:solidFill>
                <a:latin typeface="Arial"/>
              </a:rPr>
              <a:t>. </a:t>
            </a:r>
            <a:r>
              <a:rPr sz="2400" b="1" i="0" dirty="0" err="1">
                <a:solidFill>
                  <a:srgbClr val="0B1F3A"/>
                </a:solidFill>
                <a:latin typeface="Arial"/>
              </a:rPr>
              <a:t>Зачем</a:t>
            </a:r>
            <a:r>
              <a:rPr sz="2400" b="1" i="0" dirty="0">
                <a:solidFill>
                  <a:srgbClr val="0B1F3A"/>
                </a:solidFill>
                <a:latin typeface="Arial"/>
              </a:rPr>
              <a:t> </a:t>
            </a:r>
            <a:r>
              <a:rPr sz="2400" b="1" i="0" dirty="0" err="1">
                <a:solidFill>
                  <a:srgbClr val="0B1F3A"/>
                </a:solidFill>
                <a:latin typeface="Arial"/>
              </a:rPr>
              <a:t>это</a:t>
            </a:r>
            <a:r>
              <a:rPr sz="2400" b="1" i="0" dirty="0">
                <a:solidFill>
                  <a:srgbClr val="0B1F3A"/>
                </a:solidFill>
                <a:latin typeface="Arial"/>
              </a:rPr>
              <a:t> </a:t>
            </a:r>
            <a:r>
              <a:rPr sz="2400" b="1" i="0" dirty="0" err="1">
                <a:solidFill>
                  <a:srgbClr val="0B1F3A"/>
                </a:solidFill>
                <a:latin typeface="Arial"/>
              </a:rPr>
              <a:t>бизнесу</a:t>
            </a:r>
            <a:r>
              <a:rPr sz="2400" b="1" i="0" dirty="0">
                <a:solidFill>
                  <a:srgbClr val="0B1F3A"/>
                </a:solidFill>
                <a:latin typeface="Arial"/>
              </a:rPr>
              <a:t>?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30352" y="850392"/>
            <a:ext cx="10149840" cy="329184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050" b="0" i="0">
                <a:solidFill>
                  <a:srgbClr val="6B7280"/>
                </a:solidFill>
                <a:latin typeface="Arial"/>
              </a:rPr>
              <a:t>Человеческий капитал напрямую влияет на операционную эффективность, инновации, устойчивость и репутацию.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594360" y="1417320"/>
            <a:ext cx="5166360" cy="1691640"/>
          </a:xfrm>
          <a:prstGeom prst="roundRect">
            <a:avLst/>
          </a:prstGeom>
          <a:solidFill>
            <a:srgbClr val="FFFFFF"/>
          </a:solidFill>
          <a:ln w="10160">
            <a:solidFill>
              <a:srgbClr val="DDE7E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8" name="TextBox 7"/>
          <p:cNvSpPr txBox="1"/>
          <p:nvPr/>
        </p:nvSpPr>
        <p:spPr>
          <a:xfrm>
            <a:off x="914400" y="1645920"/>
            <a:ext cx="2926080" cy="27432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700" b="1" i="0">
                <a:solidFill>
                  <a:srgbClr val="0B1F3A"/>
                </a:solidFill>
                <a:latin typeface="Arial"/>
              </a:rPr>
              <a:t>Производительность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914400" y="2039112"/>
            <a:ext cx="4206240" cy="50292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080" b="0" i="0">
                <a:solidFill>
                  <a:srgbClr val="111827"/>
                </a:solidFill>
                <a:latin typeface="Arial"/>
              </a:rPr>
              <a:t>Навыки и здоровье повышают качество работы, скорость решений и результативность команд.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914400" y="2651760"/>
            <a:ext cx="1508760" cy="384048"/>
          </a:xfrm>
          <a:prstGeom prst="roundRect">
            <a:avLst/>
          </a:prstGeom>
          <a:solidFill>
            <a:srgbClr val="1E5AA8"/>
          </a:solidFill>
          <a:ln w="10160">
            <a:solidFill>
              <a:srgbClr val="1E5AA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1" name="TextBox 10"/>
          <p:cNvSpPr txBox="1"/>
          <p:nvPr/>
        </p:nvSpPr>
        <p:spPr>
          <a:xfrm>
            <a:off x="914400" y="2724912"/>
            <a:ext cx="1508760" cy="20116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ctr"/>
            <a:r>
              <a:rPr sz="950" b="1" i="0">
                <a:solidFill>
                  <a:srgbClr val="FFFFFF"/>
                </a:solidFill>
                <a:latin typeface="Arial"/>
              </a:rPr>
              <a:t>+ эффективность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6263640" y="1417320"/>
            <a:ext cx="5166360" cy="1691640"/>
          </a:xfrm>
          <a:prstGeom prst="roundRect">
            <a:avLst/>
          </a:prstGeom>
          <a:solidFill>
            <a:srgbClr val="FFFFFF"/>
          </a:solidFill>
          <a:ln w="10160">
            <a:solidFill>
              <a:srgbClr val="DDE7E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3" name="TextBox 12"/>
          <p:cNvSpPr txBox="1"/>
          <p:nvPr/>
        </p:nvSpPr>
        <p:spPr>
          <a:xfrm>
            <a:off x="6583680" y="1645920"/>
            <a:ext cx="2926080" cy="27432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700" b="1" i="0">
                <a:solidFill>
                  <a:srgbClr val="0B1F3A"/>
                </a:solidFill>
                <a:latin typeface="Arial"/>
              </a:rPr>
              <a:t>Инновации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6583680" y="2039112"/>
            <a:ext cx="4206240" cy="50292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080" b="0" i="0">
                <a:solidFill>
                  <a:srgbClr val="111827"/>
                </a:solidFill>
                <a:latin typeface="Arial"/>
              </a:rPr>
              <a:t>Обучение и вовлечённость формируют среду, где появляются новые продукты и процессы.</a:t>
            </a:r>
          </a:p>
        </p:txBody>
      </p:sp>
      <p:sp>
        <p:nvSpPr>
          <p:cNvPr id="15" name="Rounded Rectangle 14"/>
          <p:cNvSpPr/>
          <p:nvPr/>
        </p:nvSpPr>
        <p:spPr>
          <a:xfrm>
            <a:off x="6583680" y="2651760"/>
            <a:ext cx="1508760" cy="384048"/>
          </a:xfrm>
          <a:prstGeom prst="roundRect">
            <a:avLst/>
          </a:prstGeom>
          <a:solidFill>
            <a:srgbClr val="F59E0B"/>
          </a:solidFill>
          <a:ln w="10160">
            <a:solidFill>
              <a:srgbClr val="F59E0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6" name="TextBox 15"/>
          <p:cNvSpPr txBox="1"/>
          <p:nvPr/>
        </p:nvSpPr>
        <p:spPr>
          <a:xfrm>
            <a:off x="6583680" y="2724912"/>
            <a:ext cx="1508760" cy="20116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ctr"/>
            <a:r>
              <a:rPr sz="950" b="1" i="0">
                <a:solidFill>
                  <a:srgbClr val="FFFFFF"/>
                </a:solidFill>
                <a:latin typeface="Arial"/>
              </a:rPr>
              <a:t>+ идеи</a:t>
            </a:r>
          </a:p>
        </p:txBody>
      </p:sp>
      <p:sp>
        <p:nvSpPr>
          <p:cNvPr id="17" name="Rounded Rectangle 16"/>
          <p:cNvSpPr/>
          <p:nvPr/>
        </p:nvSpPr>
        <p:spPr>
          <a:xfrm>
            <a:off x="594360" y="3520439"/>
            <a:ext cx="5166360" cy="1691640"/>
          </a:xfrm>
          <a:prstGeom prst="roundRect">
            <a:avLst/>
          </a:prstGeom>
          <a:solidFill>
            <a:srgbClr val="FFFFFF"/>
          </a:solidFill>
          <a:ln w="10160">
            <a:solidFill>
              <a:srgbClr val="DDE7E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8" name="TextBox 17"/>
          <p:cNvSpPr txBox="1"/>
          <p:nvPr/>
        </p:nvSpPr>
        <p:spPr>
          <a:xfrm>
            <a:off x="914400" y="3749039"/>
            <a:ext cx="2926080" cy="27432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700" b="1" i="0">
                <a:solidFill>
                  <a:srgbClr val="0B1F3A"/>
                </a:solidFill>
                <a:latin typeface="Arial"/>
              </a:rPr>
              <a:t>Устойчивость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914400" y="4142231"/>
            <a:ext cx="4206240" cy="50292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080" b="0" i="0">
                <a:solidFill>
                  <a:srgbClr val="111827"/>
                </a:solidFill>
                <a:latin typeface="Arial"/>
              </a:rPr>
              <a:t>Гибкие компетенции и сильная культура помогают компании быстрее адаптироваться к кризисам.</a:t>
            </a:r>
          </a:p>
        </p:txBody>
      </p:sp>
      <p:sp>
        <p:nvSpPr>
          <p:cNvPr id="20" name="Rounded Rectangle 19"/>
          <p:cNvSpPr/>
          <p:nvPr/>
        </p:nvSpPr>
        <p:spPr>
          <a:xfrm>
            <a:off x="914400" y="4754879"/>
            <a:ext cx="1508760" cy="384048"/>
          </a:xfrm>
          <a:prstGeom prst="roundRect">
            <a:avLst/>
          </a:prstGeom>
          <a:solidFill>
            <a:srgbClr val="2E8B57"/>
          </a:solidFill>
          <a:ln w="10160">
            <a:solidFill>
              <a:srgbClr val="2E8B57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1" name="TextBox 20"/>
          <p:cNvSpPr txBox="1"/>
          <p:nvPr/>
        </p:nvSpPr>
        <p:spPr>
          <a:xfrm>
            <a:off x="914400" y="4828031"/>
            <a:ext cx="1508760" cy="20116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ctr"/>
            <a:r>
              <a:rPr sz="950" b="1" i="0">
                <a:solidFill>
                  <a:srgbClr val="FFFFFF"/>
                </a:solidFill>
                <a:latin typeface="Arial"/>
              </a:rPr>
              <a:t>+ адаптивность</a:t>
            </a:r>
          </a:p>
        </p:txBody>
      </p:sp>
      <p:sp>
        <p:nvSpPr>
          <p:cNvPr id="22" name="Rounded Rectangle 21"/>
          <p:cNvSpPr/>
          <p:nvPr/>
        </p:nvSpPr>
        <p:spPr>
          <a:xfrm>
            <a:off x="6263640" y="3520439"/>
            <a:ext cx="5166360" cy="1691640"/>
          </a:xfrm>
          <a:prstGeom prst="roundRect">
            <a:avLst/>
          </a:prstGeom>
          <a:solidFill>
            <a:srgbClr val="FFFFFF"/>
          </a:solidFill>
          <a:ln w="10160">
            <a:solidFill>
              <a:srgbClr val="DDE7E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3" name="TextBox 22"/>
          <p:cNvSpPr txBox="1"/>
          <p:nvPr/>
        </p:nvSpPr>
        <p:spPr>
          <a:xfrm>
            <a:off x="6583680" y="3749039"/>
            <a:ext cx="2926080" cy="27432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700" b="1" i="0">
                <a:solidFill>
                  <a:srgbClr val="0B1F3A"/>
                </a:solidFill>
                <a:latin typeface="Arial"/>
              </a:rPr>
              <a:t>Доверие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6583680" y="4142231"/>
            <a:ext cx="4206240" cy="50292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080" b="0" i="0">
                <a:solidFill>
                  <a:srgbClr val="111827"/>
                </a:solidFill>
                <a:latin typeface="Arial"/>
              </a:rPr>
              <a:t>Забота о людях повышает доверие сотрудников, клиентов, инвесторов и регуляторов.</a:t>
            </a:r>
          </a:p>
        </p:txBody>
      </p:sp>
      <p:sp>
        <p:nvSpPr>
          <p:cNvPr id="25" name="Rounded Rectangle 24"/>
          <p:cNvSpPr/>
          <p:nvPr/>
        </p:nvSpPr>
        <p:spPr>
          <a:xfrm>
            <a:off x="6583680" y="4754879"/>
            <a:ext cx="1508760" cy="384048"/>
          </a:xfrm>
          <a:prstGeom prst="roundRect">
            <a:avLst/>
          </a:prstGeom>
          <a:solidFill>
            <a:srgbClr val="6D5BD0"/>
          </a:solidFill>
          <a:ln w="10160">
            <a:solidFill>
              <a:srgbClr val="6D5BD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6" name="TextBox 25"/>
          <p:cNvSpPr txBox="1"/>
          <p:nvPr/>
        </p:nvSpPr>
        <p:spPr>
          <a:xfrm>
            <a:off x="6583680" y="4828031"/>
            <a:ext cx="1508760" cy="20116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ctr"/>
            <a:r>
              <a:rPr sz="950" b="1" i="0">
                <a:solidFill>
                  <a:srgbClr val="FFFFFF"/>
                </a:solidFill>
                <a:latin typeface="Arial"/>
              </a:rPr>
              <a:t>+ репутация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11201400" y="6446520"/>
            <a:ext cx="457200" cy="22860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r"/>
            <a:r>
              <a:rPr sz="900" b="1" i="0">
                <a:solidFill>
                  <a:srgbClr val="6B7280"/>
                </a:solidFill>
                <a:latin typeface="Arial"/>
              </a:rPr>
              <a:t>04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2589953" y="5266943"/>
            <a:ext cx="8398933" cy="8679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48">
              <a:lnSpc>
                <a:spcPct val="120000"/>
              </a:lnSpc>
              <a:defRPr sz="2200" b="0">
                <a:solidFill>
                  <a:srgbClr val="7F8189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ru-RU" sz="14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ВАЖНО: </a:t>
            </a:r>
            <a:r>
              <a:rPr lang="ru-RU" sz="14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Развитие ЧК связано не только с социальной ответственностью, но и с экономической эффективностью. </a:t>
            </a:r>
            <a:r>
              <a:rPr lang="ru-RU" sz="1400" cap="all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забота о людях становится не расходом, а долгосрочной инвестицией в устойчивость бизнеса</a:t>
            </a:r>
            <a:r>
              <a:rPr lang="ru-RU" sz="14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7FAF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Oval 2"/>
          <p:cNvSpPr/>
          <p:nvPr/>
        </p:nvSpPr>
        <p:spPr>
          <a:xfrm>
            <a:off x="-1280160" y="4937760"/>
            <a:ext cx="3657600" cy="3657600"/>
          </a:xfrm>
          <a:prstGeom prst="ellipse">
            <a:avLst/>
          </a:prstGeom>
          <a:noFill/>
          <a:ln w="25400">
            <a:solidFill>
              <a:srgbClr val="D6EAF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" name="Oval 3"/>
          <p:cNvSpPr/>
          <p:nvPr/>
        </p:nvSpPr>
        <p:spPr>
          <a:xfrm>
            <a:off x="9692640" y="-914400"/>
            <a:ext cx="3840480" cy="3840480"/>
          </a:xfrm>
          <a:prstGeom prst="ellipse">
            <a:avLst/>
          </a:prstGeom>
          <a:noFill/>
          <a:ln w="25400">
            <a:solidFill>
              <a:srgbClr val="B5E2DD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5" name="TextBox 4"/>
          <p:cNvSpPr txBox="1"/>
          <p:nvPr/>
        </p:nvSpPr>
        <p:spPr>
          <a:xfrm>
            <a:off x="502920" y="320040"/>
            <a:ext cx="10881360" cy="36933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lang="ru-RU" sz="2400" b="1" i="0" dirty="0">
                <a:solidFill>
                  <a:srgbClr val="0B1F3A"/>
                </a:solidFill>
                <a:latin typeface="Arial"/>
              </a:rPr>
              <a:t>5</a:t>
            </a:r>
            <a:r>
              <a:rPr sz="2400" b="1" i="0" dirty="0">
                <a:solidFill>
                  <a:srgbClr val="0B1F3A"/>
                </a:solidFill>
                <a:latin typeface="Arial"/>
              </a:rPr>
              <a:t>. </a:t>
            </a:r>
            <a:r>
              <a:rPr sz="2400" b="1" i="0" dirty="0" err="1">
                <a:solidFill>
                  <a:srgbClr val="0B1F3A"/>
                </a:solidFill>
                <a:latin typeface="Arial"/>
              </a:rPr>
              <a:t>Риски</a:t>
            </a:r>
            <a:r>
              <a:rPr sz="2400" b="1" i="0" dirty="0">
                <a:solidFill>
                  <a:srgbClr val="0B1F3A"/>
                </a:solidFill>
                <a:latin typeface="Arial"/>
              </a:rPr>
              <a:t> </a:t>
            </a:r>
            <a:r>
              <a:rPr sz="2400" b="1" i="0" dirty="0" err="1">
                <a:solidFill>
                  <a:srgbClr val="0B1F3A"/>
                </a:solidFill>
                <a:latin typeface="Arial"/>
              </a:rPr>
              <a:t>без</a:t>
            </a:r>
            <a:r>
              <a:rPr sz="2400" b="1" i="0" dirty="0">
                <a:solidFill>
                  <a:srgbClr val="0B1F3A"/>
                </a:solidFill>
                <a:latin typeface="Arial"/>
              </a:rPr>
              <a:t> </a:t>
            </a:r>
            <a:r>
              <a:rPr sz="2400" b="1" i="0" dirty="0" err="1">
                <a:solidFill>
                  <a:srgbClr val="0B1F3A"/>
                </a:solidFill>
                <a:latin typeface="Arial"/>
              </a:rPr>
              <a:t>развития</a:t>
            </a:r>
            <a:r>
              <a:rPr sz="2400" b="1" i="0" dirty="0">
                <a:solidFill>
                  <a:srgbClr val="0B1F3A"/>
                </a:solidFill>
                <a:latin typeface="Arial"/>
              </a:rPr>
              <a:t> </a:t>
            </a:r>
            <a:r>
              <a:rPr sz="2400" b="1" i="0" dirty="0" err="1">
                <a:solidFill>
                  <a:srgbClr val="0B1F3A"/>
                </a:solidFill>
                <a:latin typeface="Arial"/>
              </a:rPr>
              <a:t>человеческого</a:t>
            </a:r>
            <a:r>
              <a:rPr sz="2400" b="1" i="0" dirty="0">
                <a:solidFill>
                  <a:srgbClr val="0B1F3A"/>
                </a:solidFill>
                <a:latin typeface="Arial"/>
              </a:rPr>
              <a:t> </a:t>
            </a:r>
            <a:r>
              <a:rPr sz="2400" b="1" i="0" dirty="0" err="1">
                <a:solidFill>
                  <a:srgbClr val="0B1F3A"/>
                </a:solidFill>
                <a:latin typeface="Arial"/>
              </a:rPr>
              <a:t>капитала</a:t>
            </a:r>
            <a:endParaRPr sz="2400" b="1" i="0" dirty="0">
              <a:solidFill>
                <a:srgbClr val="0B1F3A"/>
              </a:solidFill>
              <a:latin typeface="Arial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30352" y="850392"/>
            <a:ext cx="10149840" cy="329184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050" b="0" i="0">
                <a:solidFill>
                  <a:srgbClr val="6B7280"/>
                </a:solidFill>
                <a:latin typeface="Arial"/>
              </a:rPr>
              <a:t>Недостаточные инвестиции в людей создают не только HR‑проблемы, но и бизнес‑риски.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731520" y="1325880"/>
            <a:ext cx="5074920" cy="1143000"/>
          </a:xfrm>
          <a:prstGeom prst="roundRect">
            <a:avLst/>
          </a:prstGeom>
          <a:solidFill>
            <a:srgbClr val="FFF7ED"/>
          </a:solidFill>
          <a:ln w="10160">
            <a:solidFill>
              <a:srgbClr val="F8D4A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8" name="TextBox 7"/>
          <p:cNvSpPr txBox="1"/>
          <p:nvPr/>
        </p:nvSpPr>
        <p:spPr>
          <a:xfrm>
            <a:off x="1024128" y="1527048"/>
            <a:ext cx="4526280" cy="24688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300" b="1" i="0">
                <a:solidFill>
                  <a:srgbClr val="F59E0B"/>
                </a:solidFill>
                <a:latin typeface="Arial"/>
              </a:rPr>
              <a:t>Дефицит навыков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024128" y="1856231"/>
            <a:ext cx="4526280" cy="41148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030" b="0" i="0">
                <a:solidFill>
                  <a:srgbClr val="111827"/>
                </a:solidFill>
                <a:latin typeface="Arial"/>
              </a:rPr>
              <a:t>Компания не успевает за технологиями и требованиями рынка.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6309359" y="1325880"/>
            <a:ext cx="5074920" cy="1143000"/>
          </a:xfrm>
          <a:prstGeom prst="roundRect">
            <a:avLst/>
          </a:prstGeom>
          <a:solidFill>
            <a:srgbClr val="FFF7ED"/>
          </a:solidFill>
          <a:ln w="10160">
            <a:solidFill>
              <a:srgbClr val="F8D4A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1" name="TextBox 10"/>
          <p:cNvSpPr txBox="1"/>
          <p:nvPr/>
        </p:nvSpPr>
        <p:spPr>
          <a:xfrm>
            <a:off x="6601968" y="1527048"/>
            <a:ext cx="4526280" cy="24688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300" b="1" i="0">
                <a:solidFill>
                  <a:srgbClr val="F59E0B"/>
                </a:solidFill>
                <a:latin typeface="Arial"/>
              </a:rPr>
              <a:t>Текучесть кадров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601968" y="1856231"/>
            <a:ext cx="4526280" cy="41148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030" b="0" i="0">
                <a:solidFill>
                  <a:srgbClr val="111827"/>
                </a:solidFill>
                <a:latin typeface="Arial"/>
              </a:rPr>
              <a:t>Уход сильных сотрудников увеличивает стоимость подбора и обучения.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731520" y="2926080"/>
            <a:ext cx="5074920" cy="1143000"/>
          </a:xfrm>
          <a:prstGeom prst="roundRect">
            <a:avLst/>
          </a:prstGeom>
          <a:solidFill>
            <a:srgbClr val="FFF7ED"/>
          </a:solidFill>
          <a:ln w="10160">
            <a:solidFill>
              <a:srgbClr val="F8D4A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4" name="TextBox 13"/>
          <p:cNvSpPr txBox="1"/>
          <p:nvPr/>
        </p:nvSpPr>
        <p:spPr>
          <a:xfrm>
            <a:off x="1024128" y="3127248"/>
            <a:ext cx="4526280" cy="24688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300" b="1" i="0">
                <a:solidFill>
                  <a:srgbClr val="F59E0B"/>
                </a:solidFill>
                <a:latin typeface="Arial"/>
              </a:rPr>
              <a:t>Падение вовлечённости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24128" y="3456432"/>
            <a:ext cx="4526280" cy="41148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030" b="0" i="0">
                <a:solidFill>
                  <a:srgbClr val="111827"/>
                </a:solidFill>
                <a:latin typeface="Arial"/>
              </a:rPr>
              <a:t>Снижается качество сервиса, инновационность и командная энергия.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6309359" y="2926080"/>
            <a:ext cx="5074920" cy="1143000"/>
          </a:xfrm>
          <a:prstGeom prst="roundRect">
            <a:avLst/>
          </a:prstGeom>
          <a:solidFill>
            <a:srgbClr val="FFF7ED"/>
          </a:solidFill>
          <a:ln w="10160">
            <a:solidFill>
              <a:srgbClr val="F8D4A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7" name="TextBox 16"/>
          <p:cNvSpPr txBox="1"/>
          <p:nvPr/>
        </p:nvSpPr>
        <p:spPr>
          <a:xfrm>
            <a:off x="6601968" y="3127248"/>
            <a:ext cx="4526280" cy="24688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300" b="1" i="0">
                <a:solidFill>
                  <a:srgbClr val="F59E0B"/>
                </a:solidFill>
                <a:latin typeface="Arial"/>
              </a:rPr>
              <a:t>Репутационные риски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6601968" y="3456432"/>
            <a:ext cx="4526280" cy="41148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030" b="0" i="0">
                <a:solidFill>
                  <a:srgbClr val="111827"/>
                </a:solidFill>
                <a:latin typeface="Arial"/>
              </a:rPr>
              <a:t>Непрозрачность и слабая социальная политика вызывают недоверие стейкхолдеров.</a:t>
            </a:r>
          </a:p>
        </p:txBody>
      </p:sp>
      <p:sp>
        <p:nvSpPr>
          <p:cNvPr id="19" name="Rounded Rectangle 18"/>
          <p:cNvSpPr/>
          <p:nvPr/>
        </p:nvSpPr>
        <p:spPr>
          <a:xfrm>
            <a:off x="731520" y="4526280"/>
            <a:ext cx="10972800" cy="1143000"/>
          </a:xfrm>
          <a:prstGeom prst="roundRect">
            <a:avLst/>
          </a:prstGeom>
          <a:solidFill>
            <a:srgbClr val="FFF7ED"/>
          </a:solidFill>
          <a:ln w="10160">
            <a:solidFill>
              <a:srgbClr val="F8D4A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0" name="TextBox 19"/>
          <p:cNvSpPr txBox="1"/>
          <p:nvPr/>
        </p:nvSpPr>
        <p:spPr>
          <a:xfrm>
            <a:off x="1024128" y="4727448"/>
            <a:ext cx="10424160" cy="24688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300" b="1" i="0">
                <a:solidFill>
                  <a:srgbClr val="F59E0B"/>
                </a:solidFill>
                <a:latin typeface="Arial"/>
              </a:rPr>
              <a:t>Слабая устойчивость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1024128" y="5056632"/>
            <a:ext cx="10424160" cy="41148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030" b="0" i="0">
                <a:solidFill>
                  <a:srgbClr val="111827"/>
                </a:solidFill>
                <a:latin typeface="Arial"/>
              </a:rPr>
              <a:t>Организация хуже реагирует на кризисы, изменения и новые требования регуляторов.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11201400" y="6446520"/>
            <a:ext cx="457200" cy="22860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r"/>
            <a:r>
              <a:rPr sz="900" b="1" i="0">
                <a:solidFill>
                  <a:srgbClr val="6B7280"/>
                </a:solidFill>
                <a:latin typeface="Arial"/>
              </a:rPr>
              <a:t>07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7FAF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Oval 2"/>
          <p:cNvSpPr/>
          <p:nvPr/>
        </p:nvSpPr>
        <p:spPr>
          <a:xfrm>
            <a:off x="-1280160" y="4937760"/>
            <a:ext cx="3657600" cy="3657600"/>
          </a:xfrm>
          <a:prstGeom prst="ellipse">
            <a:avLst/>
          </a:prstGeom>
          <a:noFill/>
          <a:ln w="25400">
            <a:solidFill>
              <a:srgbClr val="D6EAF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" name="Oval 3"/>
          <p:cNvSpPr/>
          <p:nvPr/>
        </p:nvSpPr>
        <p:spPr>
          <a:xfrm>
            <a:off x="9692640" y="-914400"/>
            <a:ext cx="3840480" cy="3840480"/>
          </a:xfrm>
          <a:prstGeom prst="ellipse">
            <a:avLst/>
          </a:prstGeom>
          <a:noFill/>
          <a:ln w="25400">
            <a:solidFill>
              <a:srgbClr val="B5E2DD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5" name="TextBox 4"/>
          <p:cNvSpPr txBox="1"/>
          <p:nvPr/>
        </p:nvSpPr>
        <p:spPr>
          <a:xfrm>
            <a:off x="502920" y="320040"/>
            <a:ext cx="10881360" cy="36933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lang="ru-RU" sz="2400" b="1" i="0" dirty="0">
                <a:solidFill>
                  <a:srgbClr val="0B1F3A"/>
                </a:solidFill>
                <a:latin typeface="Arial"/>
              </a:rPr>
              <a:t>6</a:t>
            </a:r>
            <a:r>
              <a:rPr sz="2400" b="1" i="0" dirty="0">
                <a:solidFill>
                  <a:srgbClr val="0B1F3A"/>
                </a:solidFill>
                <a:latin typeface="Arial"/>
              </a:rPr>
              <a:t>. </a:t>
            </a:r>
            <a:r>
              <a:rPr sz="2400" b="1" i="0" dirty="0" err="1">
                <a:solidFill>
                  <a:srgbClr val="0B1F3A"/>
                </a:solidFill>
                <a:latin typeface="Arial"/>
              </a:rPr>
              <a:t>Дорожная</a:t>
            </a:r>
            <a:r>
              <a:rPr sz="2400" b="1" i="0" dirty="0">
                <a:solidFill>
                  <a:srgbClr val="0B1F3A"/>
                </a:solidFill>
                <a:latin typeface="Arial"/>
              </a:rPr>
              <a:t> </a:t>
            </a:r>
            <a:r>
              <a:rPr sz="2400" b="1" i="0" dirty="0" err="1">
                <a:solidFill>
                  <a:srgbClr val="0B1F3A"/>
                </a:solidFill>
                <a:latin typeface="Arial"/>
              </a:rPr>
              <a:t>карта</a:t>
            </a:r>
            <a:r>
              <a:rPr sz="2400" b="1" i="0" dirty="0">
                <a:solidFill>
                  <a:srgbClr val="0B1F3A"/>
                </a:solidFill>
                <a:latin typeface="Arial"/>
              </a:rPr>
              <a:t> </a:t>
            </a:r>
            <a:r>
              <a:rPr sz="2400" b="1" i="0" dirty="0" err="1">
                <a:solidFill>
                  <a:srgbClr val="0B1F3A"/>
                </a:solidFill>
                <a:latin typeface="Arial"/>
              </a:rPr>
              <a:t>внедрения</a:t>
            </a:r>
            <a:r>
              <a:rPr lang="ru-RU" sz="2400" b="1" i="0" dirty="0">
                <a:solidFill>
                  <a:srgbClr val="0B1F3A"/>
                </a:solidFill>
                <a:latin typeface="Arial"/>
              </a:rPr>
              <a:t> системы </a:t>
            </a:r>
            <a:r>
              <a:rPr lang="ru-RU" sz="2400" b="1" dirty="0">
                <a:solidFill>
                  <a:srgbClr val="0B1F3A"/>
                </a:solidFill>
                <a:latin typeface="Arial"/>
              </a:rPr>
              <a:t>у</a:t>
            </a:r>
            <a:r>
              <a:rPr lang="ru-RU" sz="2400" b="1" i="0" dirty="0">
                <a:solidFill>
                  <a:srgbClr val="0B1F3A"/>
                </a:solidFill>
                <a:latin typeface="Arial"/>
              </a:rPr>
              <a:t>правления ЧК</a:t>
            </a:r>
            <a:endParaRPr sz="2400" b="1" i="0" dirty="0">
              <a:solidFill>
                <a:srgbClr val="0B1F3A"/>
              </a:solidFill>
              <a:latin typeface="Arial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30352" y="850392"/>
            <a:ext cx="10149840" cy="329184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050" b="0" i="0">
                <a:solidFill>
                  <a:srgbClr val="6B7280"/>
                </a:solidFill>
                <a:latin typeface="Arial"/>
              </a:rPr>
              <a:t>Переход от отдельных инициатив к системе управления человеческим капиталом.</a:t>
            </a:r>
          </a:p>
        </p:txBody>
      </p:sp>
      <p:sp>
        <p:nvSpPr>
          <p:cNvPr id="7" name="Oval 6"/>
          <p:cNvSpPr/>
          <p:nvPr/>
        </p:nvSpPr>
        <p:spPr>
          <a:xfrm>
            <a:off x="594360" y="1965960"/>
            <a:ext cx="502920" cy="502920"/>
          </a:xfrm>
          <a:prstGeom prst="ellipse">
            <a:avLst/>
          </a:prstGeom>
          <a:solidFill>
            <a:srgbClr val="2E8B5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8" name="TextBox 7"/>
          <p:cNvSpPr txBox="1"/>
          <p:nvPr/>
        </p:nvSpPr>
        <p:spPr>
          <a:xfrm>
            <a:off x="594360" y="2112264"/>
            <a:ext cx="502920" cy="18288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ctr"/>
            <a:r>
              <a:rPr sz="1200" b="1" i="0">
                <a:solidFill>
                  <a:srgbClr val="FFFFFF"/>
                </a:solidFill>
                <a:latin typeface="Arial"/>
              </a:rPr>
              <a:t>1</a:t>
            </a:r>
          </a:p>
        </p:txBody>
      </p:sp>
      <p:cxnSp>
        <p:nvCxnSpPr>
          <p:cNvPr id="9" name="Connector 8"/>
          <p:cNvCxnSpPr/>
          <p:nvPr/>
        </p:nvCxnSpPr>
        <p:spPr>
          <a:xfrm>
            <a:off x="1188720" y="2212848"/>
            <a:ext cx="1371600" cy="0"/>
          </a:xfrm>
          <a:prstGeom prst="line">
            <a:avLst/>
          </a:prstGeom>
          <a:ln w="25400">
            <a:solidFill>
              <a:srgbClr val="DDE7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457200" y="2743200"/>
            <a:ext cx="1645920" cy="27432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ctr"/>
            <a:r>
              <a:rPr sz="1300" b="1" i="0">
                <a:solidFill>
                  <a:srgbClr val="0B1F3A"/>
                </a:solidFill>
                <a:latin typeface="Arial"/>
              </a:rPr>
              <a:t>Диагностика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82880" y="3108960"/>
            <a:ext cx="2148840" cy="68580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ctr"/>
            <a:r>
              <a:rPr sz="950" b="0" i="0" dirty="0" err="1">
                <a:solidFill>
                  <a:srgbClr val="111827"/>
                </a:solidFill>
                <a:latin typeface="Arial"/>
              </a:rPr>
              <a:t>Оценить</a:t>
            </a:r>
            <a:r>
              <a:rPr sz="950" b="0" i="0" dirty="0">
                <a:solidFill>
                  <a:srgbClr val="111827"/>
                </a:solidFill>
                <a:latin typeface="Arial"/>
              </a:rPr>
              <a:t> </a:t>
            </a:r>
            <a:r>
              <a:rPr sz="950" b="0" i="0" dirty="0" err="1">
                <a:solidFill>
                  <a:srgbClr val="111827"/>
                </a:solidFill>
                <a:latin typeface="Arial"/>
              </a:rPr>
              <a:t>текущие</a:t>
            </a:r>
            <a:r>
              <a:rPr sz="950" b="0" i="0" dirty="0">
                <a:solidFill>
                  <a:srgbClr val="111827"/>
                </a:solidFill>
                <a:latin typeface="Arial"/>
              </a:rPr>
              <a:t> </a:t>
            </a:r>
            <a:r>
              <a:rPr sz="950" b="0" i="0" dirty="0" err="1">
                <a:solidFill>
                  <a:srgbClr val="111827"/>
                </a:solidFill>
                <a:latin typeface="Arial"/>
              </a:rPr>
              <a:t>компетенции</a:t>
            </a:r>
            <a:r>
              <a:rPr sz="950" b="0" i="0" dirty="0">
                <a:solidFill>
                  <a:srgbClr val="111827"/>
                </a:solidFill>
                <a:latin typeface="Arial"/>
              </a:rPr>
              <a:t>, </a:t>
            </a:r>
            <a:r>
              <a:rPr sz="950" b="0" i="0" dirty="0" err="1">
                <a:solidFill>
                  <a:srgbClr val="111827"/>
                </a:solidFill>
                <a:latin typeface="Arial"/>
              </a:rPr>
              <a:t>вовлечённость</a:t>
            </a:r>
            <a:r>
              <a:rPr sz="950" b="0" i="0" dirty="0">
                <a:solidFill>
                  <a:srgbClr val="111827"/>
                </a:solidFill>
                <a:latin typeface="Arial"/>
              </a:rPr>
              <a:t>, </a:t>
            </a:r>
            <a:r>
              <a:rPr sz="950" b="0" i="0" dirty="0" err="1">
                <a:solidFill>
                  <a:srgbClr val="111827"/>
                </a:solidFill>
                <a:latin typeface="Arial"/>
              </a:rPr>
              <a:t>здоровье</a:t>
            </a:r>
            <a:r>
              <a:rPr sz="950" b="0" i="0" dirty="0">
                <a:solidFill>
                  <a:srgbClr val="111827"/>
                </a:solidFill>
                <a:latin typeface="Arial"/>
              </a:rPr>
              <a:t> и </a:t>
            </a:r>
            <a:r>
              <a:rPr sz="950" b="0" i="0" dirty="0" err="1">
                <a:solidFill>
                  <a:srgbClr val="111827"/>
                </a:solidFill>
                <a:latin typeface="Arial"/>
              </a:rPr>
              <a:t>риски</a:t>
            </a:r>
            <a:r>
              <a:rPr sz="950" b="0" i="0" dirty="0">
                <a:solidFill>
                  <a:srgbClr val="111827"/>
                </a:solidFill>
                <a:latin typeface="Arial"/>
              </a:rPr>
              <a:t> </a:t>
            </a:r>
            <a:r>
              <a:rPr sz="950" b="0" i="0" dirty="0" err="1">
                <a:solidFill>
                  <a:srgbClr val="111827"/>
                </a:solidFill>
                <a:latin typeface="Arial"/>
              </a:rPr>
              <a:t>персонала</a:t>
            </a:r>
            <a:r>
              <a:rPr sz="950" b="0" i="0" dirty="0">
                <a:solidFill>
                  <a:srgbClr val="111827"/>
                </a:solidFill>
                <a:latin typeface="Arial"/>
              </a:rPr>
              <a:t>.</a:t>
            </a:r>
          </a:p>
        </p:txBody>
      </p:sp>
      <p:sp>
        <p:nvSpPr>
          <p:cNvPr id="12" name="Oval 11"/>
          <p:cNvSpPr/>
          <p:nvPr/>
        </p:nvSpPr>
        <p:spPr>
          <a:xfrm>
            <a:off x="2898648" y="1965960"/>
            <a:ext cx="502920" cy="502920"/>
          </a:xfrm>
          <a:prstGeom prst="ellipse">
            <a:avLst/>
          </a:prstGeom>
          <a:solidFill>
            <a:srgbClr val="1EA7A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3" name="TextBox 12"/>
          <p:cNvSpPr txBox="1"/>
          <p:nvPr/>
        </p:nvSpPr>
        <p:spPr>
          <a:xfrm>
            <a:off x="2898648" y="2112264"/>
            <a:ext cx="502920" cy="18288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ctr"/>
            <a:r>
              <a:rPr sz="1200" b="1" i="0">
                <a:solidFill>
                  <a:srgbClr val="FFFFFF"/>
                </a:solidFill>
                <a:latin typeface="Arial"/>
              </a:rPr>
              <a:t>2</a:t>
            </a:r>
          </a:p>
        </p:txBody>
      </p:sp>
      <p:cxnSp>
        <p:nvCxnSpPr>
          <p:cNvPr id="14" name="Connector 13"/>
          <p:cNvCxnSpPr/>
          <p:nvPr/>
        </p:nvCxnSpPr>
        <p:spPr>
          <a:xfrm>
            <a:off x="3493008" y="2212848"/>
            <a:ext cx="1371600" cy="0"/>
          </a:xfrm>
          <a:prstGeom prst="line">
            <a:avLst/>
          </a:prstGeom>
          <a:ln w="25400">
            <a:solidFill>
              <a:srgbClr val="DDE7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2761488" y="2743200"/>
            <a:ext cx="1645920" cy="27432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ctr"/>
            <a:r>
              <a:rPr sz="1300" b="1" i="0">
                <a:solidFill>
                  <a:srgbClr val="0B1F3A"/>
                </a:solidFill>
                <a:latin typeface="Arial"/>
              </a:rPr>
              <a:t>Приоритеты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2487168" y="3108960"/>
            <a:ext cx="2148840" cy="68580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ctr"/>
            <a:r>
              <a:rPr sz="950" b="0" i="0" dirty="0" err="1">
                <a:solidFill>
                  <a:srgbClr val="111827"/>
                </a:solidFill>
                <a:latin typeface="Arial"/>
              </a:rPr>
              <a:t>Связать</a:t>
            </a:r>
            <a:r>
              <a:rPr sz="950" b="0" i="0" dirty="0">
                <a:solidFill>
                  <a:srgbClr val="111827"/>
                </a:solidFill>
                <a:latin typeface="Arial"/>
              </a:rPr>
              <a:t> </a:t>
            </a:r>
            <a:r>
              <a:rPr sz="950" b="0" i="0" dirty="0" err="1">
                <a:solidFill>
                  <a:srgbClr val="111827"/>
                </a:solidFill>
                <a:latin typeface="Arial"/>
              </a:rPr>
              <a:t>человеческий</a:t>
            </a:r>
            <a:r>
              <a:rPr sz="950" b="0" i="0" dirty="0">
                <a:solidFill>
                  <a:srgbClr val="111827"/>
                </a:solidFill>
                <a:latin typeface="Arial"/>
              </a:rPr>
              <a:t> </a:t>
            </a:r>
            <a:r>
              <a:rPr sz="950" b="0" i="0" dirty="0" err="1">
                <a:solidFill>
                  <a:srgbClr val="111827"/>
                </a:solidFill>
                <a:latin typeface="Arial"/>
              </a:rPr>
              <a:t>капитал</a:t>
            </a:r>
            <a:r>
              <a:rPr sz="950" b="0" i="0" dirty="0">
                <a:solidFill>
                  <a:srgbClr val="111827"/>
                </a:solidFill>
                <a:latin typeface="Arial"/>
              </a:rPr>
              <a:t> с </a:t>
            </a:r>
            <a:r>
              <a:rPr sz="950" b="0" i="0" dirty="0" err="1">
                <a:solidFill>
                  <a:srgbClr val="111827"/>
                </a:solidFill>
                <a:latin typeface="Arial"/>
              </a:rPr>
              <a:t>бизнес-целями</a:t>
            </a:r>
            <a:r>
              <a:rPr sz="950" b="0" i="0" dirty="0">
                <a:solidFill>
                  <a:srgbClr val="111827"/>
                </a:solidFill>
                <a:latin typeface="Arial"/>
              </a:rPr>
              <a:t> и </a:t>
            </a:r>
            <a:r>
              <a:rPr sz="950" b="0" i="0" dirty="0" err="1">
                <a:solidFill>
                  <a:srgbClr val="111827"/>
                </a:solidFill>
                <a:latin typeface="Arial"/>
              </a:rPr>
              <a:t>релевантными</a:t>
            </a:r>
            <a:r>
              <a:rPr sz="950" b="0" i="0" dirty="0">
                <a:solidFill>
                  <a:srgbClr val="111827"/>
                </a:solidFill>
                <a:latin typeface="Arial"/>
              </a:rPr>
              <a:t> ЦУР.</a:t>
            </a:r>
          </a:p>
        </p:txBody>
      </p:sp>
      <p:sp>
        <p:nvSpPr>
          <p:cNvPr id="17" name="Oval 16"/>
          <p:cNvSpPr/>
          <p:nvPr/>
        </p:nvSpPr>
        <p:spPr>
          <a:xfrm>
            <a:off x="5202936" y="1965960"/>
            <a:ext cx="502920" cy="502920"/>
          </a:xfrm>
          <a:prstGeom prst="ellipse">
            <a:avLst/>
          </a:prstGeom>
          <a:solidFill>
            <a:srgbClr val="2E8B5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8" name="TextBox 17"/>
          <p:cNvSpPr txBox="1"/>
          <p:nvPr/>
        </p:nvSpPr>
        <p:spPr>
          <a:xfrm>
            <a:off x="5202936" y="2112264"/>
            <a:ext cx="502920" cy="18288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ctr"/>
            <a:r>
              <a:rPr sz="1200" b="1" i="0">
                <a:solidFill>
                  <a:srgbClr val="FFFFFF"/>
                </a:solidFill>
                <a:latin typeface="Arial"/>
              </a:rPr>
              <a:t>3</a:t>
            </a:r>
          </a:p>
        </p:txBody>
      </p:sp>
      <p:cxnSp>
        <p:nvCxnSpPr>
          <p:cNvPr id="19" name="Connector 18"/>
          <p:cNvCxnSpPr/>
          <p:nvPr/>
        </p:nvCxnSpPr>
        <p:spPr>
          <a:xfrm>
            <a:off x="5797296" y="2212848"/>
            <a:ext cx="1371600" cy="0"/>
          </a:xfrm>
          <a:prstGeom prst="line">
            <a:avLst/>
          </a:prstGeom>
          <a:ln w="25400">
            <a:solidFill>
              <a:srgbClr val="DDE7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/>
        </p:nvSpPr>
        <p:spPr>
          <a:xfrm>
            <a:off x="5065776" y="2743200"/>
            <a:ext cx="1645920" cy="27432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ctr"/>
            <a:r>
              <a:rPr sz="1300" b="1" i="0">
                <a:solidFill>
                  <a:srgbClr val="0B1F3A"/>
                </a:solidFill>
                <a:latin typeface="Arial"/>
              </a:rPr>
              <a:t>Программы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4791456" y="3108960"/>
            <a:ext cx="2148840" cy="68580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ctr"/>
            <a:r>
              <a:rPr sz="950" b="0" i="0" dirty="0" err="1">
                <a:solidFill>
                  <a:srgbClr val="111827"/>
                </a:solidFill>
                <a:latin typeface="Arial"/>
              </a:rPr>
              <a:t>Запустить</a:t>
            </a:r>
            <a:r>
              <a:rPr sz="950" b="0" i="0" dirty="0">
                <a:solidFill>
                  <a:srgbClr val="111827"/>
                </a:solidFill>
                <a:latin typeface="Arial"/>
              </a:rPr>
              <a:t> </a:t>
            </a:r>
            <a:r>
              <a:rPr sz="950" b="0" i="0" dirty="0" err="1">
                <a:solidFill>
                  <a:srgbClr val="111827"/>
                </a:solidFill>
                <a:latin typeface="Arial"/>
              </a:rPr>
              <a:t>обучение</a:t>
            </a:r>
            <a:r>
              <a:rPr sz="950" b="0" i="0" dirty="0">
                <a:solidFill>
                  <a:srgbClr val="111827"/>
                </a:solidFill>
                <a:latin typeface="Arial"/>
              </a:rPr>
              <a:t>, </a:t>
            </a:r>
            <a:r>
              <a:rPr sz="950" b="0" i="0" dirty="0" err="1">
                <a:solidFill>
                  <a:srgbClr val="111827"/>
                </a:solidFill>
                <a:latin typeface="Arial"/>
              </a:rPr>
              <a:t>благополучие</a:t>
            </a:r>
            <a:r>
              <a:rPr sz="950" b="0" i="0" dirty="0">
                <a:solidFill>
                  <a:srgbClr val="111827"/>
                </a:solidFill>
                <a:latin typeface="Arial"/>
              </a:rPr>
              <a:t>, </a:t>
            </a:r>
            <a:r>
              <a:rPr sz="950" b="0" i="0" dirty="0" err="1">
                <a:solidFill>
                  <a:srgbClr val="111827"/>
                </a:solidFill>
                <a:latin typeface="Arial"/>
              </a:rPr>
              <a:t>инклюзию</a:t>
            </a:r>
            <a:r>
              <a:rPr sz="950" b="0" i="0" dirty="0">
                <a:solidFill>
                  <a:srgbClr val="111827"/>
                </a:solidFill>
                <a:latin typeface="Arial"/>
              </a:rPr>
              <a:t>, </a:t>
            </a:r>
            <a:r>
              <a:rPr sz="950" b="0" i="0" dirty="0" err="1">
                <a:solidFill>
                  <a:srgbClr val="111827"/>
                </a:solidFill>
                <a:latin typeface="Arial"/>
              </a:rPr>
              <a:t>лидерство</a:t>
            </a:r>
            <a:r>
              <a:rPr sz="950" b="0" i="0" dirty="0">
                <a:solidFill>
                  <a:srgbClr val="111827"/>
                </a:solidFill>
                <a:latin typeface="Arial"/>
              </a:rPr>
              <a:t> и </a:t>
            </a:r>
            <a:r>
              <a:rPr sz="950" b="0" i="0" dirty="0" err="1">
                <a:solidFill>
                  <a:srgbClr val="111827"/>
                </a:solidFill>
                <a:latin typeface="Arial"/>
              </a:rPr>
              <a:t>культуру</a:t>
            </a:r>
            <a:r>
              <a:rPr sz="950" b="0" i="0" dirty="0">
                <a:solidFill>
                  <a:srgbClr val="111827"/>
                </a:solidFill>
                <a:latin typeface="Arial"/>
              </a:rPr>
              <a:t>.</a:t>
            </a:r>
          </a:p>
        </p:txBody>
      </p:sp>
      <p:sp>
        <p:nvSpPr>
          <p:cNvPr id="22" name="Oval 21"/>
          <p:cNvSpPr/>
          <p:nvPr/>
        </p:nvSpPr>
        <p:spPr>
          <a:xfrm>
            <a:off x="7507224" y="1965960"/>
            <a:ext cx="502920" cy="502920"/>
          </a:xfrm>
          <a:prstGeom prst="ellipse">
            <a:avLst/>
          </a:prstGeom>
          <a:solidFill>
            <a:srgbClr val="1EA7A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3" name="TextBox 22"/>
          <p:cNvSpPr txBox="1"/>
          <p:nvPr/>
        </p:nvSpPr>
        <p:spPr>
          <a:xfrm>
            <a:off x="7507224" y="2112264"/>
            <a:ext cx="502920" cy="18288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ctr"/>
            <a:r>
              <a:rPr sz="1200" b="1" i="0">
                <a:solidFill>
                  <a:srgbClr val="FFFFFF"/>
                </a:solidFill>
                <a:latin typeface="Arial"/>
              </a:rPr>
              <a:t>4</a:t>
            </a:r>
          </a:p>
        </p:txBody>
      </p:sp>
      <p:cxnSp>
        <p:nvCxnSpPr>
          <p:cNvPr id="24" name="Connector 23"/>
          <p:cNvCxnSpPr/>
          <p:nvPr/>
        </p:nvCxnSpPr>
        <p:spPr>
          <a:xfrm>
            <a:off x="8101584" y="2212848"/>
            <a:ext cx="1371600" cy="0"/>
          </a:xfrm>
          <a:prstGeom prst="line">
            <a:avLst/>
          </a:prstGeom>
          <a:ln w="25400">
            <a:solidFill>
              <a:srgbClr val="DDE7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5" name="TextBox 24"/>
          <p:cNvSpPr txBox="1"/>
          <p:nvPr/>
        </p:nvSpPr>
        <p:spPr>
          <a:xfrm>
            <a:off x="7370064" y="2743200"/>
            <a:ext cx="1645920" cy="27432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ctr"/>
            <a:r>
              <a:rPr sz="1300" b="1" i="0">
                <a:solidFill>
                  <a:srgbClr val="0B1F3A"/>
                </a:solidFill>
                <a:latin typeface="Arial"/>
              </a:rPr>
              <a:t>Метрики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7095744" y="3108960"/>
            <a:ext cx="2148840" cy="68580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ctr"/>
            <a:r>
              <a:rPr sz="950" b="0" i="0">
                <a:solidFill>
                  <a:srgbClr val="111827"/>
                </a:solidFill>
                <a:latin typeface="Arial"/>
              </a:rPr>
              <a:t>Встроить KPI в отчётность, управленческие панели и регулярные решения.</a:t>
            </a:r>
          </a:p>
        </p:txBody>
      </p:sp>
      <p:sp>
        <p:nvSpPr>
          <p:cNvPr id="27" name="Oval 26"/>
          <p:cNvSpPr/>
          <p:nvPr/>
        </p:nvSpPr>
        <p:spPr>
          <a:xfrm>
            <a:off x="9811512" y="1965960"/>
            <a:ext cx="502920" cy="502920"/>
          </a:xfrm>
          <a:prstGeom prst="ellipse">
            <a:avLst/>
          </a:prstGeom>
          <a:solidFill>
            <a:srgbClr val="2E8B5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8" name="TextBox 27"/>
          <p:cNvSpPr txBox="1"/>
          <p:nvPr/>
        </p:nvSpPr>
        <p:spPr>
          <a:xfrm>
            <a:off x="9811512" y="2112264"/>
            <a:ext cx="502920" cy="18288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ctr"/>
            <a:r>
              <a:rPr sz="1200" b="1" i="0">
                <a:solidFill>
                  <a:srgbClr val="FFFFFF"/>
                </a:solidFill>
                <a:latin typeface="Arial"/>
              </a:rPr>
              <a:t>5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9674352" y="2743200"/>
            <a:ext cx="1645920" cy="27432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ctr"/>
            <a:r>
              <a:rPr sz="1300" b="1" i="0">
                <a:solidFill>
                  <a:srgbClr val="0B1F3A"/>
                </a:solidFill>
                <a:latin typeface="Arial"/>
              </a:rPr>
              <a:t>Улучшение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9400032" y="3108960"/>
            <a:ext cx="2148840" cy="68580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ctr"/>
            <a:r>
              <a:rPr sz="950" b="0" i="0">
                <a:solidFill>
                  <a:srgbClr val="111827"/>
                </a:solidFill>
                <a:latin typeface="Arial"/>
              </a:rPr>
              <a:t>Корректировать программы на основе данных и обратной связи сотрудников.</a:t>
            </a:r>
          </a:p>
        </p:txBody>
      </p:sp>
      <p:sp>
        <p:nvSpPr>
          <p:cNvPr id="31" name="Rounded Rectangle 30"/>
          <p:cNvSpPr/>
          <p:nvPr/>
        </p:nvSpPr>
        <p:spPr>
          <a:xfrm>
            <a:off x="1097280" y="5074920"/>
            <a:ext cx="9966960" cy="658368"/>
          </a:xfrm>
          <a:prstGeom prst="roundRect">
            <a:avLst/>
          </a:prstGeom>
          <a:solidFill>
            <a:srgbClr val="E8F7F3"/>
          </a:solidFill>
          <a:ln w="10160">
            <a:solidFill>
              <a:srgbClr val="B5E2DD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2" name="TextBox 31"/>
          <p:cNvSpPr txBox="1"/>
          <p:nvPr/>
        </p:nvSpPr>
        <p:spPr>
          <a:xfrm>
            <a:off x="1417320" y="5285232"/>
            <a:ext cx="9326880" cy="22860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ctr"/>
            <a:r>
              <a:rPr sz="1250" b="1" i="0">
                <a:solidFill>
                  <a:srgbClr val="0B1F3A"/>
                </a:solidFill>
                <a:latin typeface="Arial"/>
              </a:rPr>
              <a:t>Ключевой принцип: не «разовые тренинги», а непрерывная система развития, измерения и улучшения.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11201400" y="6446520"/>
            <a:ext cx="457200" cy="22860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r"/>
            <a:r>
              <a:rPr sz="900" b="1" i="0">
                <a:solidFill>
                  <a:srgbClr val="6B7280"/>
                </a:solidFill>
                <a:latin typeface="Arial"/>
              </a:rPr>
              <a:t>08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502920" y="6446520"/>
            <a:ext cx="10241280" cy="22860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630" b="0" i="0" dirty="0" err="1">
                <a:solidFill>
                  <a:srgbClr val="6B7280"/>
                </a:solidFill>
                <a:latin typeface="Arial"/>
              </a:rPr>
              <a:t>Практическая</a:t>
            </a:r>
            <a:r>
              <a:rPr sz="630" b="0" i="0" dirty="0">
                <a:solidFill>
                  <a:srgbClr val="6B7280"/>
                </a:solidFill>
                <a:latin typeface="Arial"/>
              </a:rPr>
              <a:t> </a:t>
            </a:r>
            <a:r>
              <a:rPr sz="630" b="0" i="0" dirty="0" err="1">
                <a:solidFill>
                  <a:srgbClr val="6B7280"/>
                </a:solidFill>
                <a:latin typeface="Arial"/>
              </a:rPr>
              <a:t>модель</a:t>
            </a:r>
            <a:r>
              <a:rPr sz="630" b="0" i="0" dirty="0">
                <a:solidFill>
                  <a:srgbClr val="6B7280"/>
                </a:solidFill>
                <a:latin typeface="Arial"/>
              </a:rPr>
              <a:t> </a:t>
            </a:r>
            <a:r>
              <a:rPr sz="630" b="0" i="0" dirty="0" err="1">
                <a:solidFill>
                  <a:srgbClr val="6B7280"/>
                </a:solidFill>
                <a:latin typeface="Arial"/>
              </a:rPr>
              <a:t>на</a:t>
            </a:r>
            <a:r>
              <a:rPr sz="630" b="0" i="0" dirty="0">
                <a:solidFill>
                  <a:srgbClr val="6B7280"/>
                </a:solidFill>
                <a:latin typeface="Arial"/>
              </a:rPr>
              <a:t> </a:t>
            </a:r>
            <a:r>
              <a:rPr sz="630" b="0" i="0" dirty="0" err="1">
                <a:solidFill>
                  <a:srgbClr val="6B7280"/>
                </a:solidFill>
                <a:latin typeface="Arial"/>
              </a:rPr>
              <a:t>основе</a:t>
            </a:r>
            <a:r>
              <a:rPr sz="630" b="0" i="0" dirty="0">
                <a:solidFill>
                  <a:srgbClr val="6B7280"/>
                </a:solidFill>
                <a:latin typeface="Arial"/>
              </a:rPr>
              <a:t> </a:t>
            </a:r>
            <a:r>
              <a:rPr sz="630" b="0" i="0" dirty="0" err="1">
                <a:solidFill>
                  <a:srgbClr val="6B7280"/>
                </a:solidFill>
                <a:latin typeface="Arial"/>
              </a:rPr>
              <a:t>подходов</a:t>
            </a:r>
            <a:r>
              <a:rPr sz="630" b="0" i="0" dirty="0">
                <a:solidFill>
                  <a:srgbClr val="6B7280"/>
                </a:solidFill>
                <a:latin typeface="Arial"/>
              </a:rPr>
              <a:t> к human capital management и </a:t>
            </a:r>
            <a:r>
              <a:rPr sz="630" b="0" i="0" dirty="0" err="1">
                <a:solidFill>
                  <a:srgbClr val="6B7280"/>
                </a:solidFill>
                <a:latin typeface="Arial"/>
              </a:rPr>
              <a:t>корпоративной</a:t>
            </a:r>
            <a:r>
              <a:rPr sz="630" b="0" i="0" dirty="0">
                <a:solidFill>
                  <a:srgbClr val="6B7280"/>
                </a:solidFill>
                <a:latin typeface="Arial"/>
              </a:rPr>
              <a:t> </a:t>
            </a:r>
            <a:r>
              <a:rPr sz="630" b="0" i="0" dirty="0" err="1">
                <a:solidFill>
                  <a:srgbClr val="6B7280"/>
                </a:solidFill>
                <a:latin typeface="Arial"/>
              </a:rPr>
              <a:t>устойчивости</a:t>
            </a:r>
            <a:r>
              <a:rPr sz="630" b="0" i="0" dirty="0">
                <a:solidFill>
                  <a:srgbClr val="6B7280"/>
                </a:solidFill>
                <a:latin typeface="Arial"/>
              </a:rPr>
              <a:t>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7FAF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Oval 2"/>
          <p:cNvSpPr/>
          <p:nvPr/>
        </p:nvSpPr>
        <p:spPr>
          <a:xfrm>
            <a:off x="-1280160" y="4937760"/>
            <a:ext cx="3657600" cy="3657600"/>
          </a:xfrm>
          <a:prstGeom prst="ellipse">
            <a:avLst/>
          </a:prstGeom>
          <a:noFill/>
          <a:ln w="25400">
            <a:solidFill>
              <a:srgbClr val="D6EAF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" name="Oval 3"/>
          <p:cNvSpPr/>
          <p:nvPr/>
        </p:nvSpPr>
        <p:spPr>
          <a:xfrm>
            <a:off x="9692640" y="-914400"/>
            <a:ext cx="3840480" cy="3840480"/>
          </a:xfrm>
          <a:prstGeom prst="ellipse">
            <a:avLst/>
          </a:prstGeom>
          <a:noFill/>
          <a:ln w="25400">
            <a:solidFill>
              <a:srgbClr val="B5E2DD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5" name="TextBox 4"/>
          <p:cNvSpPr txBox="1"/>
          <p:nvPr/>
        </p:nvSpPr>
        <p:spPr>
          <a:xfrm>
            <a:off x="502920" y="320040"/>
            <a:ext cx="10881360" cy="36933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lang="ru-RU" sz="2400" b="1" dirty="0">
                <a:solidFill>
                  <a:srgbClr val="0B1F3A"/>
                </a:solidFill>
                <a:latin typeface="Arial"/>
              </a:rPr>
              <a:t>7</a:t>
            </a:r>
            <a:r>
              <a:rPr sz="2400" b="1" i="0" dirty="0">
                <a:solidFill>
                  <a:srgbClr val="0B1F3A"/>
                </a:solidFill>
                <a:latin typeface="Arial"/>
              </a:rPr>
              <a:t>. </a:t>
            </a:r>
            <a:r>
              <a:rPr sz="2400" b="1" i="0" dirty="0" err="1">
                <a:solidFill>
                  <a:srgbClr val="0B1F3A"/>
                </a:solidFill>
                <a:latin typeface="Arial"/>
              </a:rPr>
              <a:t>Пять</a:t>
            </a:r>
            <a:r>
              <a:rPr sz="2400" b="1" i="0" dirty="0">
                <a:solidFill>
                  <a:srgbClr val="0B1F3A"/>
                </a:solidFill>
                <a:latin typeface="Arial"/>
              </a:rPr>
              <a:t> </a:t>
            </a:r>
            <a:r>
              <a:rPr sz="2400" b="1" i="0" dirty="0" err="1">
                <a:solidFill>
                  <a:srgbClr val="0B1F3A"/>
                </a:solidFill>
                <a:latin typeface="Arial"/>
              </a:rPr>
              <a:t>направлений</a:t>
            </a:r>
            <a:r>
              <a:rPr sz="2400" b="1" i="0" dirty="0">
                <a:solidFill>
                  <a:srgbClr val="0B1F3A"/>
                </a:solidFill>
                <a:latin typeface="Arial"/>
              </a:rPr>
              <a:t> </a:t>
            </a:r>
            <a:r>
              <a:rPr sz="2400" b="1" i="0" dirty="0" err="1">
                <a:solidFill>
                  <a:srgbClr val="0B1F3A"/>
                </a:solidFill>
                <a:latin typeface="Arial"/>
              </a:rPr>
              <a:t>развития</a:t>
            </a:r>
            <a:r>
              <a:rPr sz="2400" b="1" i="0" dirty="0">
                <a:solidFill>
                  <a:srgbClr val="0B1F3A"/>
                </a:solidFill>
                <a:latin typeface="Arial"/>
              </a:rPr>
              <a:t> </a:t>
            </a:r>
            <a:r>
              <a:rPr sz="2400" b="1" i="0" dirty="0" err="1">
                <a:solidFill>
                  <a:srgbClr val="0B1F3A"/>
                </a:solidFill>
                <a:latin typeface="Arial"/>
              </a:rPr>
              <a:t>человеческого</a:t>
            </a:r>
            <a:r>
              <a:rPr sz="2400" b="1" i="0" dirty="0">
                <a:solidFill>
                  <a:srgbClr val="0B1F3A"/>
                </a:solidFill>
                <a:latin typeface="Arial"/>
              </a:rPr>
              <a:t> </a:t>
            </a:r>
            <a:r>
              <a:rPr sz="2400" b="1" i="0" dirty="0" err="1">
                <a:solidFill>
                  <a:srgbClr val="0B1F3A"/>
                </a:solidFill>
                <a:latin typeface="Arial"/>
              </a:rPr>
              <a:t>капитала</a:t>
            </a:r>
            <a:endParaRPr sz="2400" b="1" i="0" dirty="0">
              <a:solidFill>
                <a:srgbClr val="0B1F3A"/>
              </a:solidFill>
              <a:latin typeface="Arial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30352" y="850392"/>
            <a:ext cx="10149840" cy="329184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050" b="0" i="0">
                <a:solidFill>
                  <a:srgbClr val="6B7280"/>
                </a:solidFill>
                <a:latin typeface="Arial"/>
              </a:rPr>
              <a:t>Практическая модель для бизнеса: от компетенций до культуры и измеримости результатов.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594360" y="1325880"/>
            <a:ext cx="10972800" cy="749808"/>
          </a:xfrm>
          <a:prstGeom prst="roundRect">
            <a:avLst/>
          </a:prstGeom>
          <a:solidFill>
            <a:srgbClr val="F0F7FA"/>
          </a:solidFill>
          <a:ln w="10160">
            <a:solidFill>
              <a:srgbClr val="DDE7E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8" name="TextBox 7"/>
          <p:cNvSpPr txBox="1"/>
          <p:nvPr/>
        </p:nvSpPr>
        <p:spPr>
          <a:xfrm>
            <a:off x="868680" y="1508760"/>
            <a:ext cx="502920" cy="219456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500" b="1" i="0">
                <a:solidFill>
                  <a:srgbClr val="1E5AA8"/>
                </a:solidFill>
                <a:latin typeface="Arial"/>
              </a:rPr>
              <a:t>01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508760" y="1472184"/>
            <a:ext cx="3108960" cy="27432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400" b="1" i="0">
                <a:solidFill>
                  <a:srgbClr val="0B1F3A"/>
                </a:solidFill>
                <a:latin typeface="Arial"/>
              </a:rPr>
              <a:t>Обучение и навыки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4754880" y="1490472"/>
            <a:ext cx="6217920" cy="25603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050" b="0" i="0" dirty="0" err="1">
                <a:solidFill>
                  <a:srgbClr val="111827"/>
                </a:solidFill>
                <a:latin typeface="Arial"/>
              </a:rPr>
              <a:t>Системное</a:t>
            </a:r>
            <a:r>
              <a:rPr sz="1050" b="0" i="0" dirty="0">
                <a:solidFill>
                  <a:srgbClr val="111827"/>
                </a:solidFill>
                <a:latin typeface="Arial"/>
              </a:rPr>
              <a:t> </a:t>
            </a:r>
            <a:r>
              <a:rPr sz="1050" b="0" i="0" dirty="0" err="1">
                <a:solidFill>
                  <a:srgbClr val="111827"/>
                </a:solidFill>
                <a:latin typeface="Arial"/>
              </a:rPr>
              <a:t>повышение</a:t>
            </a:r>
            <a:r>
              <a:rPr sz="1050" b="0" i="0" dirty="0">
                <a:solidFill>
                  <a:srgbClr val="111827"/>
                </a:solidFill>
                <a:latin typeface="Arial"/>
              </a:rPr>
              <a:t> </a:t>
            </a:r>
            <a:r>
              <a:rPr sz="1050" b="0" i="0" dirty="0" err="1">
                <a:solidFill>
                  <a:srgbClr val="111827"/>
                </a:solidFill>
                <a:latin typeface="Arial"/>
              </a:rPr>
              <a:t>квалификации</a:t>
            </a:r>
            <a:r>
              <a:rPr sz="1050" b="0" i="0" dirty="0">
                <a:solidFill>
                  <a:srgbClr val="111827"/>
                </a:solidFill>
                <a:latin typeface="Arial"/>
              </a:rPr>
              <a:t>, </a:t>
            </a:r>
            <a:r>
              <a:rPr sz="1050" b="0" i="0" dirty="0" err="1">
                <a:solidFill>
                  <a:srgbClr val="111827"/>
                </a:solidFill>
                <a:latin typeface="Arial"/>
              </a:rPr>
              <a:t>развитие</a:t>
            </a:r>
            <a:r>
              <a:rPr sz="1050" b="0" i="0" dirty="0">
                <a:solidFill>
                  <a:srgbClr val="111827"/>
                </a:solidFill>
                <a:latin typeface="Arial"/>
              </a:rPr>
              <a:t> </a:t>
            </a:r>
            <a:r>
              <a:rPr sz="1050" b="0" i="0" dirty="0" err="1">
                <a:solidFill>
                  <a:srgbClr val="111827"/>
                </a:solidFill>
                <a:latin typeface="Arial"/>
              </a:rPr>
              <a:t>цифровых</a:t>
            </a:r>
            <a:r>
              <a:rPr sz="1050" b="0" i="0" dirty="0">
                <a:solidFill>
                  <a:srgbClr val="111827"/>
                </a:solidFill>
                <a:latin typeface="Arial"/>
              </a:rPr>
              <a:t> и </a:t>
            </a:r>
            <a:r>
              <a:rPr sz="1050" b="0" i="0" dirty="0" err="1">
                <a:solidFill>
                  <a:srgbClr val="111827"/>
                </a:solidFill>
                <a:latin typeface="Arial"/>
              </a:rPr>
              <a:t>управленческих</a:t>
            </a:r>
            <a:r>
              <a:rPr sz="1050" b="0" i="0" dirty="0">
                <a:solidFill>
                  <a:srgbClr val="111827"/>
                </a:solidFill>
                <a:latin typeface="Arial"/>
              </a:rPr>
              <a:t> </a:t>
            </a:r>
            <a:r>
              <a:rPr sz="1050" b="0" i="0" dirty="0" err="1">
                <a:solidFill>
                  <a:srgbClr val="111827"/>
                </a:solidFill>
                <a:latin typeface="Arial"/>
              </a:rPr>
              <a:t>компетенций</a:t>
            </a:r>
            <a:r>
              <a:rPr sz="1050" b="0" i="0" dirty="0">
                <a:solidFill>
                  <a:srgbClr val="111827"/>
                </a:solidFill>
                <a:latin typeface="Arial"/>
              </a:rPr>
              <a:t>.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594360" y="2267712"/>
            <a:ext cx="10972800" cy="749808"/>
          </a:xfrm>
          <a:prstGeom prst="roundRect">
            <a:avLst/>
          </a:prstGeom>
          <a:solidFill>
            <a:srgbClr val="FFFFFF"/>
          </a:solidFill>
          <a:ln w="10160">
            <a:solidFill>
              <a:srgbClr val="DDE7E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2" name="TextBox 11"/>
          <p:cNvSpPr txBox="1"/>
          <p:nvPr/>
        </p:nvSpPr>
        <p:spPr>
          <a:xfrm>
            <a:off x="868680" y="2450592"/>
            <a:ext cx="502920" cy="219456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500" b="1" i="0">
                <a:solidFill>
                  <a:srgbClr val="2E8B57"/>
                </a:solidFill>
                <a:latin typeface="Arial"/>
              </a:rPr>
              <a:t>02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508760" y="2414016"/>
            <a:ext cx="3108960" cy="27432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400" b="1" i="0">
                <a:solidFill>
                  <a:srgbClr val="0B1F3A"/>
                </a:solidFill>
                <a:latin typeface="Arial"/>
              </a:rPr>
              <a:t>Здоровье и благополучие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754880" y="2432304"/>
            <a:ext cx="6217920" cy="323165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lang="ru-RU" sz="1050" b="0" i="0" dirty="0">
                <a:solidFill>
                  <a:srgbClr val="111827"/>
                </a:solidFill>
                <a:latin typeface="Arial"/>
              </a:rPr>
              <a:t>Б</a:t>
            </a:r>
            <a:r>
              <a:rPr sz="1050" b="0" i="0" dirty="0" err="1">
                <a:solidFill>
                  <a:srgbClr val="111827"/>
                </a:solidFill>
                <a:latin typeface="Arial"/>
              </a:rPr>
              <a:t>езопасность</a:t>
            </a:r>
            <a:r>
              <a:rPr sz="1050" b="0" i="0" dirty="0">
                <a:solidFill>
                  <a:srgbClr val="111827"/>
                </a:solidFill>
                <a:latin typeface="Arial"/>
              </a:rPr>
              <a:t> </a:t>
            </a:r>
            <a:r>
              <a:rPr sz="1050" b="0" i="0" dirty="0" err="1">
                <a:solidFill>
                  <a:srgbClr val="111827"/>
                </a:solidFill>
                <a:latin typeface="Arial"/>
              </a:rPr>
              <a:t>труда</a:t>
            </a:r>
            <a:r>
              <a:rPr sz="1050" b="0" i="0" dirty="0">
                <a:solidFill>
                  <a:srgbClr val="111827"/>
                </a:solidFill>
                <a:latin typeface="Arial"/>
              </a:rPr>
              <a:t>, </a:t>
            </a:r>
            <a:r>
              <a:rPr sz="1050" b="0" i="0" dirty="0" err="1">
                <a:solidFill>
                  <a:srgbClr val="111827"/>
                </a:solidFill>
                <a:latin typeface="Arial"/>
              </a:rPr>
              <a:t>ментальное</a:t>
            </a:r>
            <a:r>
              <a:rPr sz="1050" b="0" i="0" dirty="0">
                <a:solidFill>
                  <a:srgbClr val="111827"/>
                </a:solidFill>
                <a:latin typeface="Arial"/>
              </a:rPr>
              <a:t> </a:t>
            </a:r>
            <a:r>
              <a:rPr sz="1050" b="0" i="0" dirty="0" err="1">
                <a:solidFill>
                  <a:srgbClr val="111827"/>
                </a:solidFill>
                <a:latin typeface="Arial"/>
              </a:rPr>
              <a:t>здоровье</a:t>
            </a:r>
            <a:r>
              <a:rPr lang="ru-RU" sz="1050" b="0" i="0" dirty="0">
                <a:solidFill>
                  <a:srgbClr val="111827"/>
                </a:solidFill>
                <a:latin typeface="Arial"/>
              </a:rPr>
              <a:t>, профилактика профессионального выгорания</a:t>
            </a:r>
            <a:r>
              <a:rPr sz="1050" b="0" i="0" dirty="0">
                <a:solidFill>
                  <a:srgbClr val="111827"/>
                </a:solidFill>
                <a:latin typeface="Arial"/>
              </a:rPr>
              <a:t> и </a:t>
            </a:r>
            <a:r>
              <a:rPr sz="1050" b="0" i="0" dirty="0" err="1">
                <a:solidFill>
                  <a:srgbClr val="111827"/>
                </a:solidFill>
                <a:latin typeface="Arial"/>
              </a:rPr>
              <a:t>баланс</a:t>
            </a:r>
            <a:r>
              <a:rPr sz="1050" b="0" i="0" dirty="0">
                <a:solidFill>
                  <a:srgbClr val="111827"/>
                </a:solidFill>
                <a:latin typeface="Arial"/>
              </a:rPr>
              <a:t> </a:t>
            </a:r>
            <a:r>
              <a:rPr lang="ru-RU" sz="1050" b="0" i="0" dirty="0">
                <a:solidFill>
                  <a:srgbClr val="111827"/>
                </a:solidFill>
                <a:latin typeface="Arial"/>
              </a:rPr>
              <a:t>между работой и личной жизнью</a:t>
            </a:r>
            <a:endParaRPr sz="1050" b="0" i="0" dirty="0">
              <a:solidFill>
                <a:srgbClr val="111827"/>
              </a:solidFill>
              <a:latin typeface="Arial"/>
            </a:endParaRPr>
          </a:p>
        </p:txBody>
      </p:sp>
      <p:sp>
        <p:nvSpPr>
          <p:cNvPr id="15" name="Rounded Rectangle 14"/>
          <p:cNvSpPr/>
          <p:nvPr/>
        </p:nvSpPr>
        <p:spPr>
          <a:xfrm>
            <a:off x="594360" y="3209544"/>
            <a:ext cx="10972800" cy="749808"/>
          </a:xfrm>
          <a:prstGeom prst="roundRect">
            <a:avLst/>
          </a:prstGeom>
          <a:solidFill>
            <a:srgbClr val="F0F7FA"/>
          </a:solidFill>
          <a:ln w="10160">
            <a:solidFill>
              <a:srgbClr val="DDE7E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6" name="TextBox 15"/>
          <p:cNvSpPr txBox="1"/>
          <p:nvPr/>
        </p:nvSpPr>
        <p:spPr>
          <a:xfrm>
            <a:off x="868680" y="3392424"/>
            <a:ext cx="502920" cy="219456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500" b="1" i="0">
                <a:solidFill>
                  <a:srgbClr val="6D5BD0"/>
                </a:solidFill>
                <a:latin typeface="Arial"/>
              </a:rPr>
              <a:t>03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1508760" y="3355848"/>
            <a:ext cx="3108960" cy="27432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400" b="1" i="0">
                <a:solidFill>
                  <a:srgbClr val="0B1F3A"/>
                </a:solidFill>
                <a:latin typeface="Arial"/>
              </a:rPr>
              <a:t>Инклюзия и равные возможности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4754880" y="3374136"/>
            <a:ext cx="6217920" cy="25603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050" b="0" i="0">
                <a:solidFill>
                  <a:srgbClr val="111827"/>
                </a:solidFill>
                <a:latin typeface="Arial"/>
              </a:rPr>
              <a:t>Справедливые процессы найма, продвижения и оплаты труда.</a:t>
            </a:r>
          </a:p>
        </p:txBody>
      </p:sp>
      <p:sp>
        <p:nvSpPr>
          <p:cNvPr id="19" name="Rounded Rectangle 18"/>
          <p:cNvSpPr/>
          <p:nvPr/>
        </p:nvSpPr>
        <p:spPr>
          <a:xfrm>
            <a:off x="594360" y="4151376"/>
            <a:ext cx="10972800" cy="749808"/>
          </a:xfrm>
          <a:prstGeom prst="roundRect">
            <a:avLst/>
          </a:prstGeom>
          <a:solidFill>
            <a:srgbClr val="FFFFFF"/>
          </a:solidFill>
          <a:ln w="10160">
            <a:solidFill>
              <a:srgbClr val="DDE7E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0" name="TextBox 19"/>
          <p:cNvSpPr txBox="1"/>
          <p:nvPr/>
        </p:nvSpPr>
        <p:spPr>
          <a:xfrm>
            <a:off x="868680" y="4334256"/>
            <a:ext cx="502920" cy="219456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500" b="1" i="0">
                <a:solidFill>
                  <a:srgbClr val="F59E0B"/>
                </a:solidFill>
                <a:latin typeface="Arial"/>
              </a:rPr>
              <a:t>04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1508760" y="4297680"/>
            <a:ext cx="3108960" cy="27432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400" b="1" i="0">
                <a:solidFill>
                  <a:srgbClr val="0B1F3A"/>
                </a:solidFill>
                <a:latin typeface="Arial"/>
              </a:rPr>
              <a:t>Вовлечённость и культура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4754880" y="4315968"/>
            <a:ext cx="6217920" cy="323165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lang="ru-RU" sz="1050" b="0" i="0" dirty="0">
                <a:solidFill>
                  <a:srgbClr val="111827"/>
                </a:solidFill>
                <a:latin typeface="Arial"/>
              </a:rPr>
              <a:t>Понимание цели компании</a:t>
            </a:r>
            <a:r>
              <a:rPr sz="1050" b="0" i="0" dirty="0">
                <a:solidFill>
                  <a:srgbClr val="111827"/>
                </a:solidFill>
                <a:latin typeface="Arial"/>
              </a:rPr>
              <a:t>, </a:t>
            </a:r>
            <a:r>
              <a:rPr lang="ru-RU" sz="1050" b="0" i="0" dirty="0">
                <a:solidFill>
                  <a:srgbClr val="111827"/>
                </a:solidFill>
                <a:latin typeface="Arial"/>
              </a:rPr>
              <a:t>видение роли в их достижении, </a:t>
            </a:r>
            <a:r>
              <a:rPr sz="1050" b="0" i="0" dirty="0" err="1">
                <a:solidFill>
                  <a:srgbClr val="111827"/>
                </a:solidFill>
                <a:latin typeface="Arial"/>
              </a:rPr>
              <a:t>открытая</a:t>
            </a:r>
            <a:r>
              <a:rPr sz="1050" b="0" i="0" dirty="0">
                <a:solidFill>
                  <a:srgbClr val="111827"/>
                </a:solidFill>
                <a:latin typeface="Arial"/>
              </a:rPr>
              <a:t> </a:t>
            </a:r>
            <a:r>
              <a:rPr sz="1050" b="0" i="0" dirty="0" err="1">
                <a:solidFill>
                  <a:srgbClr val="111827"/>
                </a:solidFill>
                <a:latin typeface="Arial"/>
              </a:rPr>
              <a:t>коммуникация</a:t>
            </a:r>
            <a:r>
              <a:rPr sz="1050" b="0" i="0" dirty="0">
                <a:solidFill>
                  <a:srgbClr val="111827"/>
                </a:solidFill>
                <a:latin typeface="Arial"/>
              </a:rPr>
              <a:t> и </a:t>
            </a:r>
            <a:r>
              <a:rPr sz="1050" b="0" i="0" dirty="0" err="1">
                <a:solidFill>
                  <a:srgbClr val="111827"/>
                </a:solidFill>
                <a:latin typeface="Arial"/>
              </a:rPr>
              <a:t>доверие</a:t>
            </a:r>
            <a:r>
              <a:rPr sz="1050" b="0" i="0" dirty="0">
                <a:solidFill>
                  <a:srgbClr val="111827"/>
                </a:solidFill>
                <a:latin typeface="Arial"/>
              </a:rPr>
              <a:t> к </a:t>
            </a:r>
            <a:r>
              <a:rPr sz="1050" b="0" i="0" dirty="0" err="1">
                <a:solidFill>
                  <a:srgbClr val="111827"/>
                </a:solidFill>
                <a:latin typeface="Arial"/>
              </a:rPr>
              <a:t>руководству</a:t>
            </a:r>
            <a:r>
              <a:rPr sz="1050" b="0" i="0" dirty="0">
                <a:solidFill>
                  <a:srgbClr val="111827"/>
                </a:solidFill>
                <a:latin typeface="Arial"/>
              </a:rPr>
              <a:t>.</a:t>
            </a:r>
          </a:p>
        </p:txBody>
      </p:sp>
      <p:sp>
        <p:nvSpPr>
          <p:cNvPr id="23" name="Rounded Rectangle 22"/>
          <p:cNvSpPr/>
          <p:nvPr/>
        </p:nvSpPr>
        <p:spPr>
          <a:xfrm>
            <a:off x="594360" y="5093208"/>
            <a:ext cx="10972800" cy="749808"/>
          </a:xfrm>
          <a:prstGeom prst="roundRect">
            <a:avLst/>
          </a:prstGeom>
          <a:solidFill>
            <a:srgbClr val="F0F7FA"/>
          </a:solidFill>
          <a:ln w="10160">
            <a:solidFill>
              <a:srgbClr val="DDE7E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4" name="TextBox 23"/>
          <p:cNvSpPr txBox="1"/>
          <p:nvPr/>
        </p:nvSpPr>
        <p:spPr>
          <a:xfrm>
            <a:off x="868680" y="5276088"/>
            <a:ext cx="502920" cy="219456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500" b="1" i="0">
                <a:solidFill>
                  <a:srgbClr val="1EA7A8"/>
                </a:solidFill>
                <a:latin typeface="Arial"/>
              </a:rPr>
              <a:t>05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1508760" y="5239512"/>
            <a:ext cx="3108960" cy="27432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400" b="1" i="0">
                <a:solidFill>
                  <a:srgbClr val="0B1F3A"/>
                </a:solidFill>
                <a:latin typeface="Arial"/>
              </a:rPr>
              <a:t>Лидерство и преемственность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4754880" y="5257800"/>
            <a:ext cx="6217920" cy="25603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050" b="0" i="0">
                <a:solidFill>
                  <a:srgbClr val="111827"/>
                </a:solidFill>
                <a:latin typeface="Arial"/>
              </a:rPr>
              <a:t>Подготовка руководителей, кадровый резерв и развитие командной ответственности.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11201400" y="6446520"/>
            <a:ext cx="457200" cy="22860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r"/>
            <a:r>
              <a:rPr sz="900" b="1" i="0">
                <a:solidFill>
                  <a:srgbClr val="6B7280"/>
                </a:solidFill>
                <a:latin typeface="Arial"/>
              </a:rPr>
              <a:t>05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7FAF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Oval 2"/>
          <p:cNvSpPr/>
          <p:nvPr/>
        </p:nvSpPr>
        <p:spPr>
          <a:xfrm>
            <a:off x="-1280160" y="4937760"/>
            <a:ext cx="3657600" cy="3657600"/>
          </a:xfrm>
          <a:prstGeom prst="ellipse">
            <a:avLst/>
          </a:prstGeom>
          <a:noFill/>
          <a:ln w="25400">
            <a:solidFill>
              <a:srgbClr val="D6EAF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" name="Oval 3"/>
          <p:cNvSpPr/>
          <p:nvPr/>
        </p:nvSpPr>
        <p:spPr>
          <a:xfrm>
            <a:off x="9692640" y="-914400"/>
            <a:ext cx="3840480" cy="3840480"/>
          </a:xfrm>
          <a:prstGeom prst="ellipse">
            <a:avLst/>
          </a:prstGeom>
          <a:noFill/>
          <a:ln w="25400">
            <a:solidFill>
              <a:srgbClr val="B5E2DD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5" name="TextBox 4"/>
          <p:cNvSpPr txBox="1"/>
          <p:nvPr/>
        </p:nvSpPr>
        <p:spPr>
          <a:xfrm>
            <a:off x="502920" y="320040"/>
            <a:ext cx="10881360" cy="41148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2400" b="1" i="0">
                <a:solidFill>
                  <a:srgbClr val="0B1F3A"/>
                </a:solidFill>
                <a:latin typeface="Arial"/>
              </a:rPr>
              <a:t>8. Что измерять: KPI человеческого капитала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30352" y="850392"/>
            <a:ext cx="10149840" cy="329184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050" b="0" i="0">
                <a:solidFill>
                  <a:srgbClr val="6B7280"/>
                </a:solidFill>
                <a:latin typeface="Arial"/>
              </a:rPr>
              <a:t>Измеримость позволяет доказать эффект программ и встроить человеческий капитал в стратегическое управление.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594360" y="1417320"/>
            <a:ext cx="3429000" cy="1691640"/>
          </a:xfrm>
          <a:prstGeom prst="roundRect">
            <a:avLst/>
          </a:prstGeom>
          <a:solidFill>
            <a:srgbClr val="FFFFFF"/>
          </a:solidFill>
          <a:ln w="10160">
            <a:solidFill>
              <a:srgbClr val="DDE7E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8" name="TextBox 7"/>
          <p:cNvSpPr txBox="1"/>
          <p:nvPr/>
        </p:nvSpPr>
        <p:spPr>
          <a:xfrm>
            <a:off x="850392" y="1645920"/>
            <a:ext cx="2926080" cy="27432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400" b="1" i="0">
                <a:solidFill>
                  <a:srgbClr val="1E5AA8"/>
                </a:solidFill>
                <a:latin typeface="Arial"/>
              </a:rPr>
              <a:t>Обучение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850392" y="2075688"/>
            <a:ext cx="2880360" cy="77724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960" b="0" i="0">
                <a:solidFill>
                  <a:srgbClr val="111827"/>
                </a:solidFill>
                <a:latin typeface="Arial"/>
              </a:rPr>
              <a:t>часы обучения на сотрудника; доля прошедших переподготовку; развитие цифровых навыков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4434840" y="1417320"/>
            <a:ext cx="3429000" cy="1691640"/>
          </a:xfrm>
          <a:prstGeom prst="roundRect">
            <a:avLst/>
          </a:prstGeom>
          <a:solidFill>
            <a:srgbClr val="FFFFFF"/>
          </a:solidFill>
          <a:ln w="10160">
            <a:solidFill>
              <a:srgbClr val="DDE7E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1" name="TextBox 10"/>
          <p:cNvSpPr txBox="1"/>
          <p:nvPr/>
        </p:nvSpPr>
        <p:spPr>
          <a:xfrm>
            <a:off x="4690872" y="1645920"/>
            <a:ext cx="2926080" cy="27432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400" b="1" i="0">
                <a:solidFill>
                  <a:srgbClr val="1E5AA8"/>
                </a:solidFill>
                <a:latin typeface="Arial"/>
              </a:rPr>
              <a:t>Здоровье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4690872" y="2075688"/>
            <a:ext cx="2880360" cy="77724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960" b="0" i="0" dirty="0" err="1">
                <a:solidFill>
                  <a:srgbClr val="111827"/>
                </a:solidFill>
                <a:latin typeface="Arial"/>
              </a:rPr>
              <a:t>индекс</a:t>
            </a:r>
            <a:r>
              <a:rPr sz="960" b="0" i="0" dirty="0">
                <a:solidFill>
                  <a:srgbClr val="111827"/>
                </a:solidFill>
                <a:latin typeface="Arial"/>
              </a:rPr>
              <a:t> </a:t>
            </a:r>
            <a:r>
              <a:rPr sz="960" b="0" i="0" dirty="0" err="1">
                <a:solidFill>
                  <a:srgbClr val="111827"/>
                </a:solidFill>
                <a:latin typeface="Arial"/>
              </a:rPr>
              <a:t>благополучия</a:t>
            </a:r>
            <a:r>
              <a:rPr sz="960" b="0" i="0" dirty="0">
                <a:solidFill>
                  <a:srgbClr val="111827"/>
                </a:solidFill>
                <a:latin typeface="Arial"/>
              </a:rPr>
              <a:t>; </a:t>
            </a:r>
            <a:r>
              <a:rPr sz="960" b="0" i="0" dirty="0" err="1">
                <a:solidFill>
                  <a:srgbClr val="111827"/>
                </a:solidFill>
                <a:latin typeface="Arial"/>
              </a:rPr>
              <a:t>травматизм</a:t>
            </a:r>
            <a:r>
              <a:rPr sz="960" b="0" i="0" dirty="0">
                <a:solidFill>
                  <a:srgbClr val="111827"/>
                </a:solidFill>
                <a:latin typeface="Arial"/>
              </a:rPr>
              <a:t>; </a:t>
            </a:r>
            <a:r>
              <a:rPr sz="960" b="0" i="0" dirty="0" err="1">
                <a:solidFill>
                  <a:srgbClr val="111827"/>
                </a:solidFill>
                <a:latin typeface="Arial"/>
              </a:rPr>
              <a:t>больничные</a:t>
            </a:r>
            <a:r>
              <a:rPr sz="960" b="0" i="0" dirty="0">
                <a:solidFill>
                  <a:srgbClr val="111827"/>
                </a:solidFill>
                <a:latin typeface="Arial"/>
              </a:rPr>
              <a:t>; </a:t>
            </a:r>
            <a:r>
              <a:rPr sz="960" b="0" i="0" dirty="0" err="1">
                <a:solidFill>
                  <a:srgbClr val="111827"/>
                </a:solidFill>
                <a:latin typeface="Arial"/>
              </a:rPr>
              <a:t>участие</a:t>
            </a:r>
            <a:r>
              <a:rPr sz="960" b="0" i="0" dirty="0">
                <a:solidFill>
                  <a:srgbClr val="111827"/>
                </a:solidFill>
                <a:latin typeface="Arial"/>
              </a:rPr>
              <a:t> в </a:t>
            </a:r>
            <a:r>
              <a:rPr sz="960" b="0" i="0" dirty="0" err="1">
                <a:solidFill>
                  <a:srgbClr val="111827"/>
                </a:solidFill>
                <a:latin typeface="Arial"/>
              </a:rPr>
              <a:t>программах</a:t>
            </a:r>
            <a:r>
              <a:rPr sz="960" b="0" i="0" dirty="0">
                <a:solidFill>
                  <a:srgbClr val="111827"/>
                </a:solidFill>
                <a:latin typeface="Arial"/>
              </a:rPr>
              <a:t> wellbeing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8275320" y="1417320"/>
            <a:ext cx="3429000" cy="1691640"/>
          </a:xfrm>
          <a:prstGeom prst="roundRect">
            <a:avLst/>
          </a:prstGeom>
          <a:solidFill>
            <a:srgbClr val="FFFFFF"/>
          </a:solidFill>
          <a:ln w="10160">
            <a:solidFill>
              <a:srgbClr val="DDE7E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4" name="TextBox 13"/>
          <p:cNvSpPr txBox="1"/>
          <p:nvPr/>
        </p:nvSpPr>
        <p:spPr>
          <a:xfrm>
            <a:off x="8531352" y="1645920"/>
            <a:ext cx="2926080" cy="27432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400" b="1" i="0">
                <a:solidFill>
                  <a:srgbClr val="1E5AA8"/>
                </a:solidFill>
                <a:latin typeface="Arial"/>
              </a:rPr>
              <a:t>Вовлечённость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8531352" y="2075688"/>
            <a:ext cx="2880360" cy="44319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960" b="0" i="0" dirty="0" err="1">
                <a:solidFill>
                  <a:srgbClr val="111827"/>
                </a:solidFill>
                <a:latin typeface="Arial"/>
              </a:rPr>
              <a:t>eNPS</a:t>
            </a:r>
            <a:r>
              <a:rPr lang="ru-RU" sz="960" b="0" i="0" dirty="0">
                <a:solidFill>
                  <a:srgbClr val="111827"/>
                </a:solidFill>
                <a:latin typeface="Arial"/>
              </a:rPr>
              <a:t> – индекс лояльности сотрудников</a:t>
            </a:r>
            <a:r>
              <a:rPr sz="960" b="0" i="0" dirty="0">
                <a:solidFill>
                  <a:srgbClr val="111827"/>
                </a:solidFill>
                <a:latin typeface="Arial"/>
              </a:rPr>
              <a:t>; </a:t>
            </a:r>
            <a:r>
              <a:rPr sz="960" b="0" i="0" dirty="0" err="1">
                <a:solidFill>
                  <a:srgbClr val="111827"/>
                </a:solidFill>
                <a:latin typeface="Arial"/>
              </a:rPr>
              <a:t>индекс</a:t>
            </a:r>
            <a:r>
              <a:rPr sz="960" b="0" i="0" dirty="0">
                <a:solidFill>
                  <a:srgbClr val="111827"/>
                </a:solidFill>
                <a:latin typeface="Arial"/>
              </a:rPr>
              <a:t> </a:t>
            </a:r>
            <a:r>
              <a:rPr sz="960" b="0" i="0" dirty="0" err="1">
                <a:solidFill>
                  <a:srgbClr val="111827"/>
                </a:solidFill>
                <a:latin typeface="Arial"/>
              </a:rPr>
              <a:t>вовлечённости</a:t>
            </a:r>
            <a:r>
              <a:rPr sz="960" b="0" i="0" dirty="0">
                <a:solidFill>
                  <a:srgbClr val="111827"/>
                </a:solidFill>
                <a:latin typeface="Arial"/>
              </a:rPr>
              <a:t>; </a:t>
            </a:r>
            <a:r>
              <a:rPr sz="960" b="0" i="0" dirty="0" err="1">
                <a:solidFill>
                  <a:srgbClr val="111827"/>
                </a:solidFill>
                <a:latin typeface="Arial"/>
              </a:rPr>
              <a:t>участие</a:t>
            </a:r>
            <a:r>
              <a:rPr sz="960" b="0" i="0" dirty="0">
                <a:solidFill>
                  <a:srgbClr val="111827"/>
                </a:solidFill>
                <a:latin typeface="Arial"/>
              </a:rPr>
              <a:t> в </a:t>
            </a:r>
            <a:r>
              <a:rPr sz="960" b="0" i="0" dirty="0" err="1">
                <a:solidFill>
                  <a:srgbClr val="111827"/>
                </a:solidFill>
                <a:latin typeface="Arial"/>
              </a:rPr>
              <a:t>опросах</a:t>
            </a:r>
            <a:r>
              <a:rPr sz="960" b="0" i="0" dirty="0">
                <a:solidFill>
                  <a:srgbClr val="111827"/>
                </a:solidFill>
                <a:latin typeface="Arial"/>
              </a:rPr>
              <a:t>; </a:t>
            </a:r>
            <a:r>
              <a:rPr sz="960" b="0" i="0" dirty="0" err="1">
                <a:solidFill>
                  <a:srgbClr val="111827"/>
                </a:solidFill>
                <a:latin typeface="Arial"/>
              </a:rPr>
              <a:t>качество</a:t>
            </a:r>
            <a:r>
              <a:rPr sz="960" b="0" i="0" dirty="0">
                <a:solidFill>
                  <a:srgbClr val="111827"/>
                </a:solidFill>
                <a:latin typeface="Arial"/>
              </a:rPr>
              <a:t> </a:t>
            </a:r>
            <a:r>
              <a:rPr sz="960" b="0" i="0" dirty="0" err="1">
                <a:solidFill>
                  <a:srgbClr val="111827"/>
                </a:solidFill>
                <a:latin typeface="Arial"/>
              </a:rPr>
              <a:t>обратной</a:t>
            </a:r>
            <a:r>
              <a:rPr sz="960" b="0" i="0" dirty="0">
                <a:solidFill>
                  <a:srgbClr val="111827"/>
                </a:solidFill>
                <a:latin typeface="Arial"/>
              </a:rPr>
              <a:t> </a:t>
            </a:r>
            <a:r>
              <a:rPr sz="960" b="0" i="0" dirty="0" err="1">
                <a:solidFill>
                  <a:srgbClr val="111827"/>
                </a:solidFill>
                <a:latin typeface="Arial"/>
              </a:rPr>
              <a:t>связи</a:t>
            </a:r>
            <a:endParaRPr sz="960" b="0" i="0" dirty="0">
              <a:solidFill>
                <a:srgbClr val="111827"/>
              </a:solidFill>
              <a:latin typeface="Arial"/>
            </a:endParaRPr>
          </a:p>
        </p:txBody>
      </p:sp>
      <p:sp>
        <p:nvSpPr>
          <p:cNvPr id="16" name="Rounded Rectangle 15"/>
          <p:cNvSpPr/>
          <p:nvPr/>
        </p:nvSpPr>
        <p:spPr>
          <a:xfrm>
            <a:off x="594360" y="3474720"/>
            <a:ext cx="3429000" cy="1691640"/>
          </a:xfrm>
          <a:prstGeom prst="roundRect">
            <a:avLst/>
          </a:prstGeom>
          <a:solidFill>
            <a:srgbClr val="FFFFFF"/>
          </a:solidFill>
          <a:ln w="10160">
            <a:solidFill>
              <a:srgbClr val="DDE7E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7" name="TextBox 16"/>
          <p:cNvSpPr txBox="1"/>
          <p:nvPr/>
        </p:nvSpPr>
        <p:spPr>
          <a:xfrm>
            <a:off x="850392" y="3703320"/>
            <a:ext cx="2926080" cy="27432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400" b="1" i="0">
                <a:solidFill>
                  <a:srgbClr val="1E5AA8"/>
                </a:solidFill>
                <a:latin typeface="Arial"/>
              </a:rPr>
              <a:t>Инклюзия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850392" y="4133087"/>
            <a:ext cx="2880360" cy="77724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960" b="0" i="0">
                <a:solidFill>
                  <a:srgbClr val="111827"/>
                </a:solidFill>
                <a:latin typeface="Arial"/>
              </a:rPr>
              <a:t>доля женщин в управлении; равенство оплаты; разнообразие команд</a:t>
            </a:r>
          </a:p>
        </p:txBody>
      </p:sp>
      <p:sp>
        <p:nvSpPr>
          <p:cNvPr id="19" name="Rounded Rectangle 18"/>
          <p:cNvSpPr/>
          <p:nvPr/>
        </p:nvSpPr>
        <p:spPr>
          <a:xfrm>
            <a:off x="4434840" y="3474720"/>
            <a:ext cx="3429000" cy="1691640"/>
          </a:xfrm>
          <a:prstGeom prst="roundRect">
            <a:avLst/>
          </a:prstGeom>
          <a:solidFill>
            <a:srgbClr val="FFFFFF"/>
          </a:solidFill>
          <a:ln w="10160">
            <a:solidFill>
              <a:srgbClr val="DDE7E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0" name="TextBox 19"/>
          <p:cNvSpPr txBox="1"/>
          <p:nvPr/>
        </p:nvSpPr>
        <p:spPr>
          <a:xfrm>
            <a:off x="4690872" y="3703320"/>
            <a:ext cx="2926080" cy="27432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400" b="1" i="0">
                <a:solidFill>
                  <a:srgbClr val="1E5AA8"/>
                </a:solidFill>
                <a:latin typeface="Arial"/>
              </a:rPr>
              <a:t>Карьера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4690872" y="4133087"/>
            <a:ext cx="2880360" cy="77724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960" b="0" i="0">
                <a:solidFill>
                  <a:srgbClr val="111827"/>
                </a:solidFill>
                <a:latin typeface="Arial"/>
              </a:rPr>
              <a:t>внутренние назначения; кадровый резерв; текучесть ключевых сотрудников</a:t>
            </a:r>
          </a:p>
        </p:txBody>
      </p:sp>
      <p:sp>
        <p:nvSpPr>
          <p:cNvPr id="22" name="Rounded Rectangle 21"/>
          <p:cNvSpPr/>
          <p:nvPr/>
        </p:nvSpPr>
        <p:spPr>
          <a:xfrm>
            <a:off x="8275320" y="3474720"/>
            <a:ext cx="3429000" cy="1691640"/>
          </a:xfrm>
          <a:prstGeom prst="roundRect">
            <a:avLst/>
          </a:prstGeom>
          <a:solidFill>
            <a:srgbClr val="FFFFFF"/>
          </a:solidFill>
          <a:ln w="10160">
            <a:solidFill>
              <a:srgbClr val="DDE7E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3" name="TextBox 22"/>
          <p:cNvSpPr txBox="1"/>
          <p:nvPr/>
        </p:nvSpPr>
        <p:spPr>
          <a:xfrm>
            <a:off x="8531352" y="3703320"/>
            <a:ext cx="2926080" cy="27432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400" b="1" i="0">
                <a:solidFill>
                  <a:srgbClr val="1E5AA8"/>
                </a:solidFill>
                <a:latin typeface="Arial"/>
              </a:rPr>
              <a:t>Вклад в ЦУР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8531352" y="4133087"/>
            <a:ext cx="2880360" cy="77724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960" b="0" i="0">
                <a:solidFill>
                  <a:srgbClr val="111827"/>
                </a:solidFill>
                <a:latin typeface="Arial"/>
              </a:rPr>
              <a:t>соответствие инициатив конкретным ЦУР; социальный эффект и прозрачность отчётности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11201400" y="6446520"/>
            <a:ext cx="457200" cy="22860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r"/>
            <a:r>
              <a:rPr sz="900" b="1" i="0">
                <a:solidFill>
                  <a:srgbClr val="6B7280"/>
                </a:solidFill>
                <a:latin typeface="Arial"/>
              </a:rPr>
              <a:t>09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287</TotalTime>
  <Words>1964</Words>
  <Application>Microsoft Office PowerPoint</Application>
  <PresentationFormat>Широкоэкранный</PresentationFormat>
  <Paragraphs>252</Paragraphs>
  <Slides>17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1" baseType="lpstr">
      <vt:lpstr>Arial</vt:lpstr>
      <vt:lpstr>Calibri</vt:lpstr>
      <vt:lpstr>Times New Roman</vt:lpstr>
      <vt:lpstr>Office Theme</vt:lpstr>
      <vt:lpstr> IV Межрегиональная конференция  «Развитие человеческого потенциала компаний– фактор устойчивого развития регионов»  «Развитие человеческого капитала.  Практический взгляд на то, как инвестиции в людей создают устойчивую ценность, конкурентоспособность и доверие.»       Доктор экономических наук, профессор, заместитель директора Московского областного филиала Президентской академии Киселева Наталья Николаевн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subject/>
  <dc:creator>Наталья Николаевна</dc:creator>
  <cp:keywords/>
  <dc:description>generated using python-pptx</dc:description>
  <cp:lastModifiedBy>4889132</cp:lastModifiedBy>
  <cp:revision>15</cp:revision>
  <dcterms:created xsi:type="dcterms:W3CDTF">2013-01-27T09:14:16Z</dcterms:created>
  <dcterms:modified xsi:type="dcterms:W3CDTF">2026-05-20T17:34:29Z</dcterms:modified>
  <cp:category/>
</cp:coreProperties>
</file>